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Petrona"/>
      <p:regular r:id="rId21"/>
    </p:embeddedFont>
    <p:embeddedFont>
      <p:font typeface="Petrona"/>
      <p:regular r:id="rId22"/>
    </p:embeddedFont>
    <p:embeddedFont>
      <p:font typeface="Petrona"/>
      <p:regular r:id="rId23"/>
    </p:embeddedFont>
    <p:embeddedFont>
      <p:font typeface="Petrona"/>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2"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3" Type="http://schemas.openxmlformats.org/officeDocument/2006/relationships/slideLayout" Target="../slideLayouts/slideLayout1.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9" Type="http://schemas.openxmlformats.org/officeDocument/2006/relationships/slideLayout" Target="../slideLayouts/slideLayout1.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837009"/>
            <a:ext cx="10570369" cy="1117997"/>
          </a:xfrm>
          <a:prstGeom prst="rect">
            <a:avLst/>
          </a:prstGeom>
          <a:noFill/>
          <a:ln/>
        </p:spPr>
        <p:txBody>
          <a:bodyPr wrap="none" lIns="0" tIns="0" rIns="0" bIns="0" rtlCol="0" anchor="t"/>
          <a:lstStyle/>
          <a:p>
            <a:pPr indent="0" marL="0">
              <a:lnSpc>
                <a:spcPts val="8800"/>
              </a:lnSpc>
              <a:buNone/>
            </a:pPr>
            <a:r>
              <a:rPr lang="en-US" sz="7000" b="1" spc="-141" kern="0" dirty="0">
                <a:solidFill>
                  <a:srgbClr val="FF8AAF"/>
                </a:solidFill>
                <a:latin typeface="Petrona" pitchFamily="34" charset="0"/>
                <a:ea typeface="Petrona" pitchFamily="34" charset="-122"/>
                <a:cs typeface="Petrona" pitchFamily="34" charset="-120"/>
              </a:rPr>
              <a:t>Data Analysis Presentation</a:t>
            </a:r>
            <a:endParaRPr lang="en-US" sz="7000" dirty="0"/>
          </a:p>
        </p:txBody>
      </p:sp>
      <p:sp>
        <p:nvSpPr>
          <p:cNvPr id="5" name="Text 2"/>
          <p:cNvSpPr/>
          <p:nvPr/>
        </p:nvSpPr>
        <p:spPr>
          <a:xfrm>
            <a:off x="864037" y="2448758"/>
            <a:ext cx="12902327" cy="395049"/>
          </a:xfrm>
          <a:prstGeom prst="rect">
            <a:avLst/>
          </a:prstGeom>
          <a:noFill/>
          <a:ln/>
        </p:spPr>
        <p:txBody>
          <a:bodyPr wrap="none" lIns="0" tIns="0" rIns="0" bIns="0" rtlCol="0" anchor="t"/>
          <a:lstStyle/>
          <a:p>
            <a:pPr indent="0" marL="0">
              <a:lnSpc>
                <a:spcPts val="3100"/>
              </a:lnSpc>
              <a:buNone/>
            </a:pPr>
            <a:r>
              <a:rPr lang="en-US" sz="1900" i="1" spc="-39" kern="0" dirty="0">
                <a:solidFill>
                  <a:srgbClr val="E0D6DE"/>
                </a:solidFill>
                <a:latin typeface="Inter" pitchFamily="34" charset="0"/>
                <a:ea typeface="Inter" pitchFamily="34" charset="-122"/>
                <a:cs typeface="Inter" pitchFamily="34" charset="-120"/>
              </a:rPr>
              <a:t>by</a:t>
            </a:r>
            <a:endParaRPr lang="en-US" sz="1900" dirty="0"/>
          </a:p>
        </p:txBody>
      </p:sp>
      <p:sp>
        <p:nvSpPr>
          <p:cNvPr id="6" name="Text 3"/>
          <p:cNvSpPr/>
          <p:nvPr/>
        </p:nvSpPr>
        <p:spPr>
          <a:xfrm>
            <a:off x="864037" y="3121462"/>
            <a:ext cx="12902327"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ZOE B.</a:t>
            </a:r>
            <a:endParaRPr lang="en-US" sz="1900" dirty="0"/>
          </a:p>
        </p:txBody>
      </p:sp>
      <p:sp>
        <p:nvSpPr>
          <p:cNvPr id="7" name="Text 4"/>
          <p:cNvSpPr/>
          <p:nvPr/>
        </p:nvSpPr>
        <p:spPr>
          <a:xfrm>
            <a:off x="864037" y="3794165"/>
            <a:ext cx="12902327" cy="1185148"/>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A Data /Business Intelligence Analyst with over 10 years of strong experience in performing analysis reporting, creating, and maintaining data migration design documentation, risk assessing, data mining, developing logical data models, and implementing data integration solutions across various industries.</a:t>
            </a:r>
            <a:endParaRPr lang="en-US" sz="1900" dirty="0"/>
          </a:p>
        </p:txBody>
      </p:sp>
      <p:sp>
        <p:nvSpPr>
          <p:cNvPr id="8" name="Text 5"/>
          <p:cNvSpPr/>
          <p:nvPr/>
        </p:nvSpPr>
        <p:spPr>
          <a:xfrm>
            <a:off x="864037" y="5256967"/>
            <a:ext cx="12902327"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Presentation Covers My Recent Job Experience</a:t>
            </a:r>
            <a:endParaRPr lang="en-US" sz="1900" dirty="0"/>
          </a:p>
        </p:txBody>
      </p:sp>
      <p:sp>
        <p:nvSpPr>
          <p:cNvPr id="9" name="Text 6"/>
          <p:cNvSpPr/>
          <p:nvPr/>
        </p:nvSpPr>
        <p:spPr>
          <a:xfrm>
            <a:off x="864037" y="5929670"/>
            <a:ext cx="12902327" cy="790099"/>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To showcase my skills and experience as a Data Analyst, and explain how I can contribute to the success and growth of your organization.</a:t>
            </a:r>
            <a:endParaRPr lang="en-US" sz="1900" dirty="0"/>
          </a:p>
        </p:txBody>
      </p:sp>
      <p:sp>
        <p:nvSpPr>
          <p:cNvPr id="10" name="Text 7"/>
          <p:cNvSpPr/>
          <p:nvPr/>
        </p:nvSpPr>
        <p:spPr>
          <a:xfrm>
            <a:off x="864037" y="6997422"/>
            <a:ext cx="12902327" cy="395049"/>
          </a:xfrm>
          <a:prstGeom prst="rect">
            <a:avLst/>
          </a:prstGeom>
          <a:noFill/>
          <a:ln/>
        </p:spPr>
        <p:txBody>
          <a:bodyPr wrap="none" lIns="0" tIns="0" rIns="0" bIns="0" rtlCol="0" anchor="t"/>
          <a:lstStyle/>
          <a:p>
            <a:pPr indent="0" marL="0">
              <a:lnSpc>
                <a:spcPts val="3100"/>
              </a:lnSpc>
              <a:buNone/>
            </a:pPr>
            <a:endParaRPr lang="en-US" sz="190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1186458"/>
            <a:ext cx="9013865"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pitchFamily="34" charset="0"/>
                <a:ea typeface="Petrona" pitchFamily="34" charset="-122"/>
                <a:cs typeface="Petrona" pitchFamily="34" charset="-120"/>
              </a:rPr>
              <a:t>Data Analysis and Visualisation</a:t>
            </a:r>
            <a:endParaRPr lang="en-US" sz="5100" dirty="0"/>
          </a:p>
        </p:txBody>
      </p:sp>
      <p:sp>
        <p:nvSpPr>
          <p:cNvPr id="5" name="Text 2"/>
          <p:cNvSpPr/>
          <p:nvPr/>
        </p:nvSpPr>
        <p:spPr>
          <a:xfrm>
            <a:off x="864037" y="2613541"/>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pitchFamily="34" charset="0"/>
                <a:ea typeface="Petrona" pitchFamily="34" charset="-122"/>
                <a:cs typeface="Petrona" pitchFamily="34" charset="-120"/>
              </a:rPr>
              <a:t>Analysis</a:t>
            </a:r>
            <a:endParaRPr lang="en-US" sz="2550" dirty="0"/>
          </a:p>
        </p:txBody>
      </p:sp>
      <p:sp>
        <p:nvSpPr>
          <p:cNvPr id="6" name="Text 3"/>
          <p:cNvSpPr/>
          <p:nvPr/>
        </p:nvSpPr>
        <p:spPr>
          <a:xfrm>
            <a:off x="864037" y="3265408"/>
            <a:ext cx="3898821" cy="2370296"/>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translated insights from the datasets into actionable recommendations, providing clear guidance to support strategic decision-making and improve business outcomes.</a:t>
            </a:r>
            <a:endParaRPr lang="en-US" sz="1900" dirty="0"/>
          </a:p>
        </p:txBody>
      </p:sp>
      <p:sp>
        <p:nvSpPr>
          <p:cNvPr id="7" name="Text 4"/>
          <p:cNvSpPr/>
          <p:nvPr/>
        </p:nvSpPr>
        <p:spPr>
          <a:xfrm>
            <a:off x="5372695" y="2613541"/>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pitchFamily="34" charset="0"/>
                <a:ea typeface="Petrona" pitchFamily="34" charset="-122"/>
                <a:cs typeface="Petrona" pitchFamily="34" charset="-120"/>
              </a:rPr>
              <a:t>Visualisation</a:t>
            </a:r>
            <a:endParaRPr lang="en-US" sz="2550" dirty="0"/>
          </a:p>
        </p:txBody>
      </p:sp>
      <p:sp>
        <p:nvSpPr>
          <p:cNvPr id="8" name="Text 5"/>
          <p:cNvSpPr/>
          <p:nvPr/>
        </p:nvSpPr>
        <p:spPr>
          <a:xfrm>
            <a:off x="5372695" y="3265408"/>
            <a:ext cx="3898821" cy="3555444"/>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created various types of charts, such as bar charts, line graphs, and pie charts, to represent data trends and comparisons clearly, as well as I designed interactive dashboards using Power BI and Tableau, enabling dynamic data exploration and real-time updates for comprehensive reporting.</a:t>
            </a:r>
            <a:endParaRPr lang="en-US" sz="1900" dirty="0"/>
          </a:p>
        </p:txBody>
      </p:sp>
      <p:sp>
        <p:nvSpPr>
          <p:cNvPr id="9" name="Text 6"/>
          <p:cNvSpPr/>
          <p:nvPr/>
        </p:nvSpPr>
        <p:spPr>
          <a:xfrm>
            <a:off x="9881354" y="2613541"/>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pitchFamily="34" charset="0"/>
                <a:ea typeface="Petrona" pitchFamily="34" charset="-122"/>
                <a:cs typeface="Petrona" pitchFamily="34" charset="-120"/>
              </a:rPr>
              <a:t>Tools</a:t>
            </a:r>
            <a:endParaRPr lang="en-US" sz="2550" dirty="0"/>
          </a:p>
        </p:txBody>
      </p:sp>
      <p:sp>
        <p:nvSpPr>
          <p:cNvPr id="10" name="Text 7"/>
          <p:cNvSpPr/>
          <p:nvPr/>
        </p:nvSpPr>
        <p:spPr>
          <a:xfrm>
            <a:off x="10276284" y="3265408"/>
            <a:ext cx="3503890"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E0D6DE"/>
                </a:solidFill>
                <a:latin typeface="Inter" pitchFamily="34" charset="0"/>
                <a:ea typeface="Inter" pitchFamily="34" charset="-122"/>
                <a:cs typeface="Inter" pitchFamily="34" charset="-120"/>
              </a:rPr>
              <a:t>SQL</a:t>
            </a:r>
            <a:endParaRPr lang="en-US" sz="1900" dirty="0"/>
          </a:p>
        </p:txBody>
      </p:sp>
      <p:sp>
        <p:nvSpPr>
          <p:cNvPr id="11" name="Text 8"/>
          <p:cNvSpPr/>
          <p:nvPr/>
        </p:nvSpPr>
        <p:spPr>
          <a:xfrm>
            <a:off x="10276284" y="3746778"/>
            <a:ext cx="3503890"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E0D6DE"/>
                </a:solidFill>
                <a:latin typeface="Inter" pitchFamily="34" charset="0"/>
                <a:ea typeface="Inter" pitchFamily="34" charset="-122"/>
                <a:cs typeface="Inter" pitchFamily="34" charset="-120"/>
              </a:rPr>
              <a:t>Tableau</a:t>
            </a:r>
            <a:endParaRPr lang="en-US" sz="1900" dirty="0"/>
          </a:p>
        </p:txBody>
      </p:sp>
      <p:sp>
        <p:nvSpPr>
          <p:cNvPr id="12" name="Text 9"/>
          <p:cNvSpPr/>
          <p:nvPr/>
        </p:nvSpPr>
        <p:spPr>
          <a:xfrm>
            <a:off x="10276284" y="4228148"/>
            <a:ext cx="3503890"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E0D6DE"/>
                </a:solidFill>
                <a:latin typeface="Inter" pitchFamily="34" charset="0"/>
                <a:ea typeface="Inter" pitchFamily="34" charset="-122"/>
                <a:cs typeface="Inter" pitchFamily="34" charset="-120"/>
              </a:rPr>
              <a:t>Power BI</a:t>
            </a:r>
            <a:endParaRPr lang="en-US" sz="1900" dirty="0"/>
          </a:p>
        </p:txBody>
      </p:sp>
      <p:sp>
        <p:nvSpPr>
          <p:cNvPr id="13" name="Text 10"/>
          <p:cNvSpPr/>
          <p:nvPr/>
        </p:nvSpPr>
        <p:spPr>
          <a:xfrm>
            <a:off x="10276284" y="4709517"/>
            <a:ext cx="3503890" cy="395049"/>
          </a:xfrm>
          <a:prstGeom prst="rect">
            <a:avLst/>
          </a:prstGeom>
          <a:noFill/>
          <a:ln/>
        </p:spPr>
        <p:txBody>
          <a:bodyPr wrap="none" lIns="0" tIns="0" rIns="0" bIns="0" rtlCol="0" anchor="t"/>
          <a:lstStyle/>
          <a:p>
            <a:pPr algn="l" marL="342900" indent="-342900">
              <a:lnSpc>
                <a:spcPts val="3100"/>
              </a:lnSpc>
              <a:buSzPct val="100000"/>
              <a:buChar char="•"/>
            </a:pPr>
            <a:r>
              <a:rPr lang="en-US" sz="1900" spc="-39" kern="0" dirty="0">
                <a:solidFill>
                  <a:srgbClr val="E0D6DE"/>
                </a:solidFill>
                <a:latin typeface="Inter" pitchFamily="34" charset="0"/>
                <a:ea typeface="Inter" pitchFamily="34" charset="-122"/>
                <a:cs typeface="Inter" pitchFamily="34" charset="-120"/>
              </a:rPr>
              <a:t>Excel</a:t>
            </a:r>
            <a:endParaRPr lang="en-US" sz="190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1944529" y="541615"/>
            <a:ext cx="6607016" cy="645081"/>
          </a:xfrm>
          <a:prstGeom prst="rect">
            <a:avLst/>
          </a:prstGeom>
          <a:noFill/>
          <a:ln/>
        </p:spPr>
        <p:txBody>
          <a:bodyPr wrap="none" lIns="0" tIns="0" rIns="0" bIns="0" rtlCol="0" anchor="t"/>
          <a:lstStyle/>
          <a:p>
            <a:pPr indent="0" marL="0">
              <a:lnSpc>
                <a:spcPts val="5050"/>
              </a:lnSpc>
              <a:buNone/>
            </a:pPr>
            <a:r>
              <a:rPr lang="en-US" sz="4050" b="1" spc="-81" kern="0" dirty="0">
                <a:solidFill>
                  <a:srgbClr val="FF8AAF"/>
                </a:solidFill>
                <a:latin typeface="Petrona" pitchFamily="34" charset="0"/>
                <a:ea typeface="Petrona" pitchFamily="34" charset="-122"/>
                <a:cs typeface="Petrona" pitchFamily="34" charset="-120"/>
              </a:rPr>
              <a:t>Example of Tableau BI Visual​</a:t>
            </a:r>
            <a:endParaRPr lang="en-US" sz="4050" dirty="0"/>
          </a:p>
        </p:txBody>
      </p:sp>
      <p:pic>
        <p:nvPicPr>
          <p:cNvPr id="5" name="Image 1" descr="preencoded.png">    </p:cNvPr>
          <p:cNvPicPr>
            <a:picLocks noChangeAspect="1"/>
          </p:cNvPicPr>
          <p:nvPr/>
        </p:nvPicPr>
        <p:blipFill>
          <a:blip r:embed="rId2"/>
          <a:stretch>
            <a:fillRect/>
          </a:stretch>
        </p:blipFill>
        <p:spPr>
          <a:xfrm>
            <a:off x="1944529" y="1579959"/>
            <a:ext cx="9154478" cy="6108025"/>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C0524">
              <a:alpha val="75000"/>
            </a:srgbClr>
          </a:solidFill>
          <a:ln/>
        </p:spPr>
      </p:sp>
      <p:sp>
        <p:nvSpPr>
          <p:cNvPr id="4" name="Text 1"/>
          <p:cNvSpPr/>
          <p:nvPr/>
        </p:nvSpPr>
        <p:spPr>
          <a:xfrm>
            <a:off x="1306473" y="604957"/>
            <a:ext cx="6910030" cy="721757"/>
          </a:xfrm>
          <a:prstGeom prst="rect">
            <a:avLst/>
          </a:prstGeom>
          <a:noFill/>
          <a:ln/>
        </p:spPr>
        <p:txBody>
          <a:bodyPr wrap="none" lIns="0" tIns="0" rIns="0" bIns="0" rtlCol="0" anchor="t"/>
          <a:lstStyle/>
          <a:p>
            <a:pPr indent="0" marL="0">
              <a:lnSpc>
                <a:spcPts val="5650"/>
              </a:lnSpc>
              <a:buNone/>
            </a:pPr>
            <a:r>
              <a:rPr lang="en-US" sz="4500" b="1" spc="-91" kern="0" dirty="0">
                <a:solidFill>
                  <a:srgbClr val="FF8AAF"/>
                </a:solidFill>
                <a:latin typeface="Petrona" pitchFamily="34" charset="0"/>
                <a:ea typeface="Petrona" pitchFamily="34" charset="-122"/>
                <a:cs typeface="Petrona" pitchFamily="34" charset="-120"/>
              </a:rPr>
              <a:t>Example of Power BI Visual​</a:t>
            </a:r>
            <a:endParaRPr lang="en-US" sz="4500" dirty="0"/>
          </a:p>
        </p:txBody>
      </p:sp>
      <p:pic>
        <p:nvPicPr>
          <p:cNvPr id="5" name="Image 1" descr="preencoded.png">    </p:cNvPr>
          <p:cNvPicPr>
            <a:picLocks noChangeAspect="1"/>
          </p:cNvPicPr>
          <p:nvPr/>
        </p:nvPicPr>
        <p:blipFill>
          <a:blip r:embed="rId2"/>
          <a:stretch>
            <a:fillRect/>
          </a:stretch>
        </p:blipFill>
        <p:spPr>
          <a:xfrm>
            <a:off x="1306473" y="1766649"/>
            <a:ext cx="10449878" cy="5859423"/>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91277" y="860346"/>
            <a:ext cx="7761446" cy="1296114"/>
          </a:xfrm>
          <a:prstGeom prst="rect">
            <a:avLst/>
          </a:prstGeom>
          <a:noFill/>
          <a:ln/>
        </p:spPr>
        <p:txBody>
          <a:bodyPr wrap="square" lIns="0" tIns="0" rIns="0" bIns="0" rtlCol="0" anchor="t"/>
          <a:lstStyle/>
          <a:p>
            <a:pPr indent="0" marL="0">
              <a:lnSpc>
                <a:spcPts val="5100"/>
              </a:lnSpc>
              <a:buNone/>
            </a:pPr>
            <a:r>
              <a:rPr lang="en-US" sz="4050" b="1" spc="-82" kern="0" dirty="0">
                <a:solidFill>
                  <a:srgbClr val="FF8AAF"/>
                </a:solidFill>
                <a:latin typeface="Petrona" pitchFamily="34" charset="0"/>
                <a:ea typeface="Petrona" pitchFamily="34" charset="-122"/>
                <a:cs typeface="Petrona" pitchFamily="34" charset="-120"/>
              </a:rPr>
              <a:t>Data Interpretation and Reporting</a:t>
            </a:r>
            <a:endParaRPr lang="en-US" sz="4050" dirty="0"/>
          </a:p>
        </p:txBody>
      </p:sp>
      <p:sp>
        <p:nvSpPr>
          <p:cNvPr id="6" name="Shape 2"/>
          <p:cNvSpPr/>
          <p:nvPr/>
        </p:nvSpPr>
        <p:spPr>
          <a:xfrm>
            <a:off x="691277" y="2674858"/>
            <a:ext cx="444341" cy="444341"/>
          </a:xfrm>
          <a:prstGeom prst="roundRect">
            <a:avLst>
              <a:gd name="adj" fmla="val 18669"/>
            </a:avLst>
          </a:prstGeom>
          <a:solidFill>
            <a:srgbClr val="2F1D63"/>
          </a:solidFill>
          <a:ln w="7620">
            <a:solidFill>
              <a:srgbClr val="48367C"/>
            </a:solidFill>
            <a:prstDash val="solid"/>
          </a:ln>
        </p:spPr>
      </p:sp>
      <p:sp>
        <p:nvSpPr>
          <p:cNvPr id="7" name="Text 3"/>
          <p:cNvSpPr/>
          <p:nvPr/>
        </p:nvSpPr>
        <p:spPr>
          <a:xfrm>
            <a:off x="849987" y="2741414"/>
            <a:ext cx="126921" cy="311110"/>
          </a:xfrm>
          <a:prstGeom prst="rect">
            <a:avLst/>
          </a:prstGeom>
          <a:noFill/>
          <a:ln/>
        </p:spPr>
        <p:txBody>
          <a:bodyPr wrap="none" lIns="0" tIns="0" rIns="0" bIns="0" rtlCol="0" anchor="t"/>
          <a:lstStyle/>
          <a:p>
            <a:pPr algn="ctr" indent="0" marL="0">
              <a:lnSpc>
                <a:spcPts val="2400"/>
              </a:lnSpc>
              <a:buNone/>
            </a:pPr>
            <a:r>
              <a:rPr lang="en-US" sz="2400" b="1" spc="-49" kern="0" dirty="0">
                <a:solidFill>
                  <a:srgbClr val="E0D6DE"/>
                </a:solidFill>
                <a:latin typeface="Petrona" pitchFamily="34" charset="0"/>
                <a:ea typeface="Petrona" pitchFamily="34" charset="-122"/>
                <a:cs typeface="Petrona" pitchFamily="34" charset="-120"/>
              </a:rPr>
              <a:t>1</a:t>
            </a:r>
            <a:endParaRPr lang="en-US" sz="2400" dirty="0"/>
          </a:p>
        </p:txBody>
      </p:sp>
      <p:sp>
        <p:nvSpPr>
          <p:cNvPr id="8" name="Text 4"/>
          <p:cNvSpPr/>
          <p:nvPr/>
        </p:nvSpPr>
        <p:spPr>
          <a:xfrm>
            <a:off x="1333024" y="2674858"/>
            <a:ext cx="2592229" cy="323969"/>
          </a:xfrm>
          <a:prstGeom prst="rect">
            <a:avLst/>
          </a:prstGeom>
          <a:noFill/>
          <a:ln/>
        </p:spPr>
        <p:txBody>
          <a:bodyPr wrap="none" lIns="0" tIns="0" rIns="0" bIns="0" rtlCol="0" anchor="t"/>
          <a:lstStyle/>
          <a:p>
            <a:pPr indent="0" marL="0">
              <a:lnSpc>
                <a:spcPts val="2550"/>
              </a:lnSpc>
              <a:buNone/>
            </a:pPr>
            <a:r>
              <a:rPr lang="en-US" sz="2000" b="1" spc="-41" kern="0" dirty="0">
                <a:solidFill>
                  <a:srgbClr val="E0D6DE"/>
                </a:solidFill>
                <a:latin typeface="Petrona" pitchFamily="34" charset="0"/>
                <a:ea typeface="Petrona" pitchFamily="34" charset="-122"/>
                <a:cs typeface="Petrona" pitchFamily="34" charset="-120"/>
              </a:rPr>
              <a:t>Pattern Analysis</a:t>
            </a:r>
            <a:endParaRPr lang="en-US" sz="2000" dirty="0"/>
          </a:p>
        </p:txBody>
      </p:sp>
      <p:sp>
        <p:nvSpPr>
          <p:cNvPr id="9" name="Text 5"/>
          <p:cNvSpPr/>
          <p:nvPr/>
        </p:nvSpPr>
        <p:spPr>
          <a:xfrm>
            <a:off x="1333024" y="3117294"/>
            <a:ext cx="7119699" cy="631984"/>
          </a:xfrm>
          <a:prstGeom prst="rect">
            <a:avLst/>
          </a:prstGeom>
          <a:noFill/>
          <a:ln/>
        </p:spPr>
        <p:txBody>
          <a:bodyPr wrap="square" lIns="0" tIns="0" rIns="0" bIns="0" rtlCol="0" anchor="t"/>
          <a:lstStyle/>
          <a:p>
            <a:pPr indent="0" marL="0">
              <a:lnSpc>
                <a:spcPts val="2450"/>
              </a:lnSpc>
              <a:buNone/>
            </a:pPr>
            <a:r>
              <a:rPr lang="en-US" sz="1550" spc="-31" kern="0" dirty="0">
                <a:solidFill>
                  <a:srgbClr val="E0D6DE"/>
                </a:solidFill>
                <a:latin typeface="Inter" pitchFamily="34" charset="0"/>
                <a:ea typeface="Inter" pitchFamily="34" charset="-122"/>
                <a:cs typeface="Inter" pitchFamily="34" charset="-120"/>
              </a:rPr>
              <a:t>I examined data patterns and correlations to understand the underlying trends and behaviors</a:t>
            </a:r>
            <a:endParaRPr lang="en-US" sz="1550" dirty="0"/>
          </a:p>
        </p:txBody>
      </p:sp>
      <p:sp>
        <p:nvSpPr>
          <p:cNvPr id="10" name="Shape 6"/>
          <p:cNvSpPr/>
          <p:nvPr/>
        </p:nvSpPr>
        <p:spPr>
          <a:xfrm>
            <a:off x="691277" y="4168854"/>
            <a:ext cx="444341" cy="444341"/>
          </a:xfrm>
          <a:prstGeom prst="roundRect">
            <a:avLst>
              <a:gd name="adj" fmla="val 18669"/>
            </a:avLst>
          </a:prstGeom>
          <a:solidFill>
            <a:srgbClr val="2F1D63"/>
          </a:solidFill>
          <a:ln w="7620">
            <a:solidFill>
              <a:srgbClr val="48367C"/>
            </a:solidFill>
            <a:prstDash val="solid"/>
          </a:ln>
        </p:spPr>
      </p:sp>
      <p:sp>
        <p:nvSpPr>
          <p:cNvPr id="11" name="Text 7"/>
          <p:cNvSpPr/>
          <p:nvPr/>
        </p:nvSpPr>
        <p:spPr>
          <a:xfrm>
            <a:off x="828318" y="4235410"/>
            <a:ext cx="170140" cy="311110"/>
          </a:xfrm>
          <a:prstGeom prst="rect">
            <a:avLst/>
          </a:prstGeom>
          <a:noFill/>
          <a:ln/>
        </p:spPr>
        <p:txBody>
          <a:bodyPr wrap="none" lIns="0" tIns="0" rIns="0" bIns="0" rtlCol="0" anchor="t"/>
          <a:lstStyle/>
          <a:p>
            <a:pPr algn="ctr" indent="0" marL="0">
              <a:lnSpc>
                <a:spcPts val="2400"/>
              </a:lnSpc>
              <a:buNone/>
            </a:pPr>
            <a:r>
              <a:rPr lang="en-US" sz="2400" b="1" spc="-49" kern="0" dirty="0">
                <a:solidFill>
                  <a:srgbClr val="E0D6DE"/>
                </a:solidFill>
                <a:latin typeface="Petrona" pitchFamily="34" charset="0"/>
                <a:ea typeface="Petrona" pitchFamily="34" charset="-122"/>
                <a:cs typeface="Petrona" pitchFamily="34" charset="-120"/>
              </a:rPr>
              <a:t>2</a:t>
            </a:r>
            <a:endParaRPr lang="en-US" sz="2400" dirty="0"/>
          </a:p>
        </p:txBody>
      </p:sp>
      <p:sp>
        <p:nvSpPr>
          <p:cNvPr id="12" name="Text 8"/>
          <p:cNvSpPr/>
          <p:nvPr/>
        </p:nvSpPr>
        <p:spPr>
          <a:xfrm>
            <a:off x="1333024" y="4168854"/>
            <a:ext cx="2592229" cy="323969"/>
          </a:xfrm>
          <a:prstGeom prst="rect">
            <a:avLst/>
          </a:prstGeom>
          <a:noFill/>
          <a:ln/>
        </p:spPr>
        <p:txBody>
          <a:bodyPr wrap="none" lIns="0" tIns="0" rIns="0" bIns="0" rtlCol="0" anchor="t"/>
          <a:lstStyle/>
          <a:p>
            <a:pPr indent="0" marL="0">
              <a:lnSpc>
                <a:spcPts val="2550"/>
              </a:lnSpc>
              <a:buNone/>
            </a:pPr>
            <a:r>
              <a:rPr lang="en-US" sz="2000" b="1" spc="-41" kern="0" dirty="0">
                <a:solidFill>
                  <a:srgbClr val="E0D6DE"/>
                </a:solidFill>
                <a:latin typeface="Petrona" pitchFamily="34" charset="0"/>
                <a:ea typeface="Petrona" pitchFamily="34" charset="-122"/>
                <a:cs typeface="Petrona" pitchFamily="34" charset="-120"/>
              </a:rPr>
              <a:t>Detailed Reporting</a:t>
            </a:r>
            <a:endParaRPr lang="en-US" sz="2000" dirty="0"/>
          </a:p>
        </p:txBody>
      </p:sp>
      <p:sp>
        <p:nvSpPr>
          <p:cNvPr id="13" name="Text 9"/>
          <p:cNvSpPr/>
          <p:nvPr/>
        </p:nvSpPr>
        <p:spPr>
          <a:xfrm>
            <a:off x="1333024" y="4611291"/>
            <a:ext cx="7119699" cy="947976"/>
          </a:xfrm>
          <a:prstGeom prst="rect">
            <a:avLst/>
          </a:prstGeom>
          <a:noFill/>
          <a:ln/>
        </p:spPr>
        <p:txBody>
          <a:bodyPr wrap="square" lIns="0" tIns="0" rIns="0" bIns="0" rtlCol="0" anchor="t"/>
          <a:lstStyle/>
          <a:p>
            <a:pPr indent="0" marL="0">
              <a:lnSpc>
                <a:spcPts val="2450"/>
              </a:lnSpc>
              <a:buNone/>
            </a:pPr>
            <a:r>
              <a:rPr lang="en-US" sz="1550" spc="-31" kern="0" dirty="0">
                <a:solidFill>
                  <a:srgbClr val="E0D6DE"/>
                </a:solidFill>
                <a:latin typeface="Inter" pitchFamily="34" charset="0"/>
                <a:ea typeface="Inter" pitchFamily="34" charset="-122"/>
                <a:cs typeface="Inter" pitchFamily="34" charset="-120"/>
              </a:rPr>
              <a:t>I prepared detailed reports and presentations, using clear visualizations to convey complex information. I also provided executive summaries to highlight key insights and recommendations</a:t>
            </a:r>
            <a:endParaRPr lang="en-US" sz="1550" dirty="0"/>
          </a:p>
        </p:txBody>
      </p:sp>
      <p:sp>
        <p:nvSpPr>
          <p:cNvPr id="14" name="Shape 10"/>
          <p:cNvSpPr/>
          <p:nvPr/>
        </p:nvSpPr>
        <p:spPr>
          <a:xfrm>
            <a:off x="691277" y="5978843"/>
            <a:ext cx="444341" cy="444341"/>
          </a:xfrm>
          <a:prstGeom prst="roundRect">
            <a:avLst>
              <a:gd name="adj" fmla="val 18669"/>
            </a:avLst>
          </a:prstGeom>
          <a:solidFill>
            <a:srgbClr val="2F1D63"/>
          </a:solidFill>
          <a:ln w="7620">
            <a:solidFill>
              <a:srgbClr val="48367C"/>
            </a:solidFill>
            <a:prstDash val="solid"/>
          </a:ln>
        </p:spPr>
      </p:sp>
      <p:sp>
        <p:nvSpPr>
          <p:cNvPr id="15" name="Text 11"/>
          <p:cNvSpPr/>
          <p:nvPr/>
        </p:nvSpPr>
        <p:spPr>
          <a:xfrm>
            <a:off x="828437" y="6045398"/>
            <a:ext cx="169902" cy="311110"/>
          </a:xfrm>
          <a:prstGeom prst="rect">
            <a:avLst/>
          </a:prstGeom>
          <a:noFill/>
          <a:ln/>
        </p:spPr>
        <p:txBody>
          <a:bodyPr wrap="none" lIns="0" tIns="0" rIns="0" bIns="0" rtlCol="0" anchor="t"/>
          <a:lstStyle/>
          <a:p>
            <a:pPr algn="ctr" indent="0" marL="0">
              <a:lnSpc>
                <a:spcPts val="2400"/>
              </a:lnSpc>
              <a:buNone/>
            </a:pPr>
            <a:r>
              <a:rPr lang="en-US" sz="2400" b="1" spc="-49" kern="0" dirty="0">
                <a:solidFill>
                  <a:srgbClr val="E0D6DE"/>
                </a:solidFill>
                <a:latin typeface="Petrona" pitchFamily="34" charset="0"/>
                <a:ea typeface="Petrona" pitchFamily="34" charset="-122"/>
                <a:cs typeface="Petrona" pitchFamily="34" charset="-120"/>
              </a:rPr>
              <a:t>3</a:t>
            </a:r>
            <a:endParaRPr lang="en-US" sz="2400" dirty="0"/>
          </a:p>
        </p:txBody>
      </p:sp>
      <p:sp>
        <p:nvSpPr>
          <p:cNvPr id="16" name="Text 12"/>
          <p:cNvSpPr/>
          <p:nvPr/>
        </p:nvSpPr>
        <p:spPr>
          <a:xfrm>
            <a:off x="1333024" y="5978843"/>
            <a:ext cx="3310295" cy="323969"/>
          </a:xfrm>
          <a:prstGeom prst="rect">
            <a:avLst/>
          </a:prstGeom>
          <a:noFill/>
          <a:ln/>
        </p:spPr>
        <p:txBody>
          <a:bodyPr wrap="none" lIns="0" tIns="0" rIns="0" bIns="0" rtlCol="0" anchor="t"/>
          <a:lstStyle/>
          <a:p>
            <a:pPr indent="0" marL="0">
              <a:lnSpc>
                <a:spcPts val="2550"/>
              </a:lnSpc>
              <a:buNone/>
            </a:pPr>
            <a:r>
              <a:rPr lang="en-US" sz="2000" b="1" spc="-41" kern="0" dirty="0">
                <a:solidFill>
                  <a:srgbClr val="E0D6DE"/>
                </a:solidFill>
                <a:latin typeface="Petrona" pitchFamily="34" charset="0"/>
                <a:ea typeface="Petrona" pitchFamily="34" charset="-122"/>
                <a:cs typeface="Petrona" pitchFamily="34" charset="-120"/>
              </a:rPr>
              <a:t>Stakeholder Communication</a:t>
            </a:r>
            <a:endParaRPr lang="en-US" sz="2000" dirty="0"/>
          </a:p>
        </p:txBody>
      </p:sp>
      <p:sp>
        <p:nvSpPr>
          <p:cNvPr id="17" name="Text 13"/>
          <p:cNvSpPr/>
          <p:nvPr/>
        </p:nvSpPr>
        <p:spPr>
          <a:xfrm>
            <a:off x="1333024" y="6421279"/>
            <a:ext cx="7119699" cy="947976"/>
          </a:xfrm>
          <a:prstGeom prst="rect">
            <a:avLst/>
          </a:prstGeom>
          <a:noFill/>
          <a:ln/>
        </p:spPr>
        <p:txBody>
          <a:bodyPr wrap="square" lIns="0" tIns="0" rIns="0" bIns="0" rtlCol="0" anchor="t"/>
          <a:lstStyle/>
          <a:p>
            <a:pPr indent="0" marL="0">
              <a:lnSpc>
                <a:spcPts val="2450"/>
              </a:lnSpc>
              <a:buNone/>
            </a:pPr>
            <a:r>
              <a:rPr lang="en-US" sz="1550" spc="-31" kern="0" dirty="0">
                <a:solidFill>
                  <a:srgbClr val="E0D6DE"/>
                </a:solidFill>
                <a:latin typeface="Inter" pitchFamily="34" charset="0"/>
                <a:ea typeface="Inter" pitchFamily="34" charset="-122"/>
                <a:cs typeface="Inter" pitchFamily="34" charset="-120"/>
              </a:rPr>
              <a:t>I tailored my communication to different stakeholders, including senior managers and department heads, ensuring that the findings were relevant and actionable for their specific needs.</a:t>
            </a:r>
            <a:endParaRPr lang="en-US" sz="15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3265408"/>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pitchFamily="34" charset="0"/>
                <a:ea typeface="Petrona" pitchFamily="34" charset="-122"/>
                <a:cs typeface="Petrona" pitchFamily="34" charset="-120"/>
              </a:rPr>
              <a:t>THANK YOU!</a:t>
            </a:r>
            <a:endParaRPr lang="en-US" sz="5100" dirty="0"/>
          </a:p>
        </p:txBody>
      </p:sp>
      <p:sp>
        <p:nvSpPr>
          <p:cNvPr id="5" name="Text 2"/>
          <p:cNvSpPr/>
          <p:nvPr/>
        </p:nvSpPr>
        <p:spPr>
          <a:xfrm>
            <a:off x="864037" y="4569143"/>
            <a:ext cx="12902327"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Questions?</a:t>
            </a:r>
            <a:endParaRPr lang="en-US" sz="190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37089" y="931783"/>
            <a:ext cx="5630942" cy="703778"/>
          </a:xfrm>
          <a:prstGeom prst="rect">
            <a:avLst/>
          </a:prstGeom>
          <a:noFill/>
          <a:ln/>
        </p:spPr>
        <p:txBody>
          <a:bodyPr wrap="none" lIns="0" tIns="0" rIns="0" bIns="0" rtlCol="0" anchor="t"/>
          <a:lstStyle/>
          <a:p>
            <a:pPr indent="0" marL="0">
              <a:lnSpc>
                <a:spcPts val="5500"/>
              </a:lnSpc>
              <a:buNone/>
            </a:pPr>
            <a:r>
              <a:rPr lang="en-US" sz="4400" b="1" spc="-89" kern="0" dirty="0">
                <a:solidFill>
                  <a:srgbClr val="FF8AAF"/>
                </a:solidFill>
                <a:latin typeface="Petrona" pitchFamily="34" charset="0"/>
                <a:ea typeface="Petrona" pitchFamily="34" charset="-122"/>
                <a:cs typeface="Petrona" pitchFamily="34" charset="-120"/>
              </a:rPr>
              <a:t>Introduction</a:t>
            </a:r>
            <a:endParaRPr lang="en-US" sz="4400" dirty="0"/>
          </a:p>
        </p:txBody>
      </p:sp>
      <p:sp>
        <p:nvSpPr>
          <p:cNvPr id="6" name="Shape 2"/>
          <p:cNvSpPr/>
          <p:nvPr/>
        </p:nvSpPr>
        <p:spPr>
          <a:xfrm>
            <a:off x="6237089" y="2198489"/>
            <a:ext cx="482560" cy="482560"/>
          </a:xfrm>
          <a:prstGeom prst="roundRect">
            <a:avLst>
              <a:gd name="adj" fmla="val 18670"/>
            </a:avLst>
          </a:prstGeom>
          <a:solidFill>
            <a:srgbClr val="2F1D63"/>
          </a:solidFill>
          <a:ln w="7620">
            <a:solidFill>
              <a:srgbClr val="48367C"/>
            </a:solidFill>
            <a:prstDash val="solid"/>
          </a:ln>
        </p:spPr>
      </p:sp>
      <p:sp>
        <p:nvSpPr>
          <p:cNvPr id="7" name="Text 3"/>
          <p:cNvSpPr/>
          <p:nvPr/>
        </p:nvSpPr>
        <p:spPr>
          <a:xfrm>
            <a:off x="6409373" y="2270760"/>
            <a:ext cx="137874" cy="337899"/>
          </a:xfrm>
          <a:prstGeom prst="rect">
            <a:avLst/>
          </a:prstGeom>
          <a:noFill/>
          <a:ln/>
        </p:spPr>
        <p:txBody>
          <a:bodyPr wrap="none" lIns="0" tIns="0" rIns="0" bIns="0" rtlCol="0" anchor="t"/>
          <a:lstStyle/>
          <a:p>
            <a:pPr algn="ctr" indent="0" marL="0">
              <a:lnSpc>
                <a:spcPts val="2650"/>
              </a:lnSpc>
              <a:buNone/>
            </a:pPr>
            <a:r>
              <a:rPr lang="en-US" sz="2650" b="1" spc="-53" kern="0" dirty="0">
                <a:solidFill>
                  <a:srgbClr val="E0D6DE"/>
                </a:solidFill>
                <a:latin typeface="Petrona" pitchFamily="34" charset="0"/>
                <a:ea typeface="Petrona" pitchFamily="34" charset="-122"/>
                <a:cs typeface="Petrona" pitchFamily="34" charset="-120"/>
              </a:rPr>
              <a:t>1</a:t>
            </a:r>
            <a:endParaRPr lang="en-US" sz="2650" dirty="0"/>
          </a:p>
        </p:txBody>
      </p:sp>
      <p:sp>
        <p:nvSpPr>
          <p:cNvPr id="8" name="Text 4"/>
          <p:cNvSpPr/>
          <p:nvPr/>
        </p:nvSpPr>
        <p:spPr>
          <a:xfrm>
            <a:off x="6934081" y="2198489"/>
            <a:ext cx="2815471" cy="351949"/>
          </a:xfrm>
          <a:prstGeom prst="rect">
            <a:avLst/>
          </a:prstGeom>
          <a:noFill/>
          <a:ln/>
        </p:spPr>
        <p:txBody>
          <a:bodyPr wrap="none" lIns="0" tIns="0" rIns="0" bIns="0" rtlCol="0" anchor="t"/>
          <a:lstStyle/>
          <a:p>
            <a:pPr indent="0" marL="0">
              <a:lnSpc>
                <a:spcPts val="2750"/>
              </a:lnSpc>
              <a:buNone/>
            </a:pPr>
            <a:r>
              <a:rPr lang="en-US" sz="2200" b="1" spc="-44" kern="0" dirty="0">
                <a:solidFill>
                  <a:srgbClr val="E0D6DE"/>
                </a:solidFill>
                <a:latin typeface="Petrona" pitchFamily="34" charset="0"/>
                <a:ea typeface="Petrona" pitchFamily="34" charset="-122"/>
                <a:cs typeface="Petrona" pitchFamily="34" charset="-120"/>
              </a:rPr>
              <a:t>Experienced Analyst</a:t>
            </a:r>
            <a:endParaRPr lang="en-US" sz="2200" dirty="0"/>
          </a:p>
        </p:txBody>
      </p:sp>
      <p:sp>
        <p:nvSpPr>
          <p:cNvPr id="9" name="Text 5"/>
          <p:cNvSpPr/>
          <p:nvPr/>
        </p:nvSpPr>
        <p:spPr>
          <a:xfrm>
            <a:off x="6934081" y="2679144"/>
            <a:ext cx="6945630" cy="1716286"/>
          </a:xfrm>
          <a:prstGeom prst="rect">
            <a:avLst/>
          </a:prstGeom>
          <a:noFill/>
          <a:ln/>
        </p:spPr>
        <p:txBody>
          <a:bodyPr wrap="square" lIns="0" tIns="0" rIns="0" bIns="0" rtlCol="0" anchor="t"/>
          <a:lstStyle/>
          <a:p>
            <a:pPr indent="0" marL="0">
              <a:lnSpc>
                <a:spcPts val="2700"/>
              </a:lnSpc>
              <a:buNone/>
            </a:pPr>
            <a:r>
              <a:rPr lang="en-US" sz="1650" spc="-34" kern="0" dirty="0">
                <a:solidFill>
                  <a:srgbClr val="E0D6DE"/>
                </a:solidFill>
                <a:latin typeface="Inter" pitchFamily="34" charset="0"/>
                <a:ea typeface="Inter" pitchFamily="34" charset="-122"/>
                <a:cs typeface="Inter" pitchFamily="34" charset="-120"/>
              </a:rPr>
              <a:t>A Data /Business Intelligence Analyst with over 10 years of strong experience in performing analysis reporting, creating, and maintaining data migration design documentation, risk assessing, data mining, developing logical data models, and implementing data integration solutions across various industries.</a:t>
            </a:r>
            <a:endParaRPr lang="en-US" sz="1650" dirty="0"/>
          </a:p>
        </p:txBody>
      </p:sp>
      <p:sp>
        <p:nvSpPr>
          <p:cNvPr id="10" name="Shape 6"/>
          <p:cNvSpPr/>
          <p:nvPr/>
        </p:nvSpPr>
        <p:spPr>
          <a:xfrm>
            <a:off x="6237089" y="4851083"/>
            <a:ext cx="482560" cy="482560"/>
          </a:xfrm>
          <a:prstGeom prst="roundRect">
            <a:avLst>
              <a:gd name="adj" fmla="val 18670"/>
            </a:avLst>
          </a:prstGeom>
          <a:solidFill>
            <a:srgbClr val="2F1D63"/>
          </a:solidFill>
          <a:ln w="7620">
            <a:solidFill>
              <a:srgbClr val="48367C"/>
            </a:solidFill>
            <a:prstDash val="solid"/>
          </a:ln>
        </p:spPr>
      </p:sp>
      <p:sp>
        <p:nvSpPr>
          <p:cNvPr id="11" name="Text 7"/>
          <p:cNvSpPr/>
          <p:nvPr/>
        </p:nvSpPr>
        <p:spPr>
          <a:xfrm>
            <a:off x="6385917" y="4923353"/>
            <a:ext cx="184785" cy="337899"/>
          </a:xfrm>
          <a:prstGeom prst="rect">
            <a:avLst/>
          </a:prstGeom>
          <a:noFill/>
          <a:ln/>
        </p:spPr>
        <p:txBody>
          <a:bodyPr wrap="none" lIns="0" tIns="0" rIns="0" bIns="0" rtlCol="0" anchor="t"/>
          <a:lstStyle/>
          <a:p>
            <a:pPr algn="ctr" indent="0" marL="0">
              <a:lnSpc>
                <a:spcPts val="2650"/>
              </a:lnSpc>
              <a:buNone/>
            </a:pPr>
            <a:r>
              <a:rPr lang="en-US" sz="2650" b="1" spc="-53" kern="0" dirty="0">
                <a:solidFill>
                  <a:srgbClr val="E0D6DE"/>
                </a:solidFill>
                <a:latin typeface="Petrona" pitchFamily="34" charset="0"/>
                <a:ea typeface="Petrona" pitchFamily="34" charset="-122"/>
                <a:cs typeface="Petrona" pitchFamily="34" charset="-120"/>
              </a:rPr>
              <a:t>2</a:t>
            </a:r>
            <a:endParaRPr lang="en-US" sz="2650" dirty="0"/>
          </a:p>
        </p:txBody>
      </p:sp>
      <p:sp>
        <p:nvSpPr>
          <p:cNvPr id="12" name="Text 8"/>
          <p:cNvSpPr/>
          <p:nvPr/>
        </p:nvSpPr>
        <p:spPr>
          <a:xfrm>
            <a:off x="6934081" y="4851083"/>
            <a:ext cx="2815471" cy="351949"/>
          </a:xfrm>
          <a:prstGeom prst="rect">
            <a:avLst/>
          </a:prstGeom>
          <a:noFill/>
          <a:ln/>
        </p:spPr>
        <p:txBody>
          <a:bodyPr wrap="none" lIns="0" tIns="0" rIns="0" bIns="0" rtlCol="0" anchor="t"/>
          <a:lstStyle/>
          <a:p>
            <a:pPr indent="0" marL="0">
              <a:lnSpc>
                <a:spcPts val="2750"/>
              </a:lnSpc>
              <a:buNone/>
            </a:pPr>
            <a:r>
              <a:rPr lang="en-US" sz="2200" b="1" spc="-44" kern="0" dirty="0">
                <a:solidFill>
                  <a:srgbClr val="E0D6DE"/>
                </a:solidFill>
                <a:latin typeface="Petrona" pitchFamily="34" charset="0"/>
                <a:ea typeface="Petrona" pitchFamily="34" charset="-122"/>
                <a:cs typeface="Petrona" pitchFamily="34" charset="-120"/>
              </a:rPr>
              <a:t>Recent Job Experience</a:t>
            </a:r>
            <a:endParaRPr lang="en-US" sz="2200" dirty="0"/>
          </a:p>
        </p:txBody>
      </p:sp>
      <p:sp>
        <p:nvSpPr>
          <p:cNvPr id="13" name="Text 9"/>
          <p:cNvSpPr/>
          <p:nvPr/>
        </p:nvSpPr>
        <p:spPr>
          <a:xfrm>
            <a:off x="6934081" y="5331738"/>
            <a:ext cx="6945630" cy="343257"/>
          </a:xfrm>
          <a:prstGeom prst="rect">
            <a:avLst/>
          </a:prstGeom>
          <a:noFill/>
          <a:ln/>
        </p:spPr>
        <p:txBody>
          <a:bodyPr wrap="none" lIns="0" tIns="0" rIns="0" bIns="0" rtlCol="0" anchor="t"/>
          <a:lstStyle/>
          <a:p>
            <a:pPr indent="0" marL="0">
              <a:lnSpc>
                <a:spcPts val="2700"/>
              </a:lnSpc>
              <a:buNone/>
            </a:pPr>
            <a:r>
              <a:rPr lang="en-US" sz="1650" spc="-34" kern="0" dirty="0">
                <a:solidFill>
                  <a:srgbClr val="E0D6DE"/>
                </a:solidFill>
                <a:latin typeface="Inter" pitchFamily="34" charset="0"/>
                <a:ea typeface="Inter" pitchFamily="34" charset="-122"/>
                <a:cs typeface="Inter" pitchFamily="34" charset="-120"/>
              </a:rPr>
              <a:t>Presentation Covers My Recent Job Experience</a:t>
            </a:r>
            <a:endParaRPr lang="en-US" sz="1650" dirty="0"/>
          </a:p>
        </p:txBody>
      </p:sp>
      <p:sp>
        <p:nvSpPr>
          <p:cNvPr id="14" name="Shape 10"/>
          <p:cNvSpPr/>
          <p:nvPr/>
        </p:nvSpPr>
        <p:spPr>
          <a:xfrm>
            <a:off x="6237089" y="6130647"/>
            <a:ext cx="482560" cy="482560"/>
          </a:xfrm>
          <a:prstGeom prst="roundRect">
            <a:avLst>
              <a:gd name="adj" fmla="val 18670"/>
            </a:avLst>
          </a:prstGeom>
          <a:solidFill>
            <a:srgbClr val="2F1D63"/>
          </a:solidFill>
          <a:ln w="7620">
            <a:solidFill>
              <a:srgbClr val="48367C"/>
            </a:solidFill>
            <a:prstDash val="solid"/>
          </a:ln>
        </p:spPr>
      </p:sp>
      <p:sp>
        <p:nvSpPr>
          <p:cNvPr id="15" name="Text 11"/>
          <p:cNvSpPr/>
          <p:nvPr/>
        </p:nvSpPr>
        <p:spPr>
          <a:xfrm>
            <a:off x="6386155" y="6202918"/>
            <a:ext cx="184428" cy="337899"/>
          </a:xfrm>
          <a:prstGeom prst="rect">
            <a:avLst/>
          </a:prstGeom>
          <a:noFill/>
          <a:ln/>
        </p:spPr>
        <p:txBody>
          <a:bodyPr wrap="none" lIns="0" tIns="0" rIns="0" bIns="0" rtlCol="0" anchor="t"/>
          <a:lstStyle/>
          <a:p>
            <a:pPr algn="ctr" indent="0" marL="0">
              <a:lnSpc>
                <a:spcPts val="2650"/>
              </a:lnSpc>
              <a:buNone/>
            </a:pPr>
            <a:r>
              <a:rPr lang="en-US" sz="2650" b="1" spc="-53" kern="0" dirty="0">
                <a:solidFill>
                  <a:srgbClr val="E0D6DE"/>
                </a:solidFill>
                <a:latin typeface="Petrona" pitchFamily="34" charset="0"/>
                <a:ea typeface="Petrona" pitchFamily="34" charset="-122"/>
                <a:cs typeface="Petrona" pitchFamily="34" charset="-120"/>
              </a:rPr>
              <a:t>3</a:t>
            </a:r>
            <a:endParaRPr lang="en-US" sz="2650" dirty="0"/>
          </a:p>
        </p:txBody>
      </p:sp>
      <p:sp>
        <p:nvSpPr>
          <p:cNvPr id="16" name="Text 12"/>
          <p:cNvSpPr/>
          <p:nvPr/>
        </p:nvSpPr>
        <p:spPr>
          <a:xfrm>
            <a:off x="6934081" y="6130647"/>
            <a:ext cx="2815471" cy="351949"/>
          </a:xfrm>
          <a:prstGeom prst="rect">
            <a:avLst/>
          </a:prstGeom>
          <a:noFill/>
          <a:ln/>
        </p:spPr>
        <p:txBody>
          <a:bodyPr wrap="none" lIns="0" tIns="0" rIns="0" bIns="0" rtlCol="0" anchor="t"/>
          <a:lstStyle/>
          <a:p>
            <a:pPr indent="0" marL="0">
              <a:lnSpc>
                <a:spcPts val="2750"/>
              </a:lnSpc>
              <a:buNone/>
            </a:pPr>
            <a:r>
              <a:rPr lang="en-US" sz="2200" b="1" spc="-44" kern="0" dirty="0">
                <a:solidFill>
                  <a:srgbClr val="E0D6DE"/>
                </a:solidFill>
                <a:latin typeface="Petrona" pitchFamily="34" charset="0"/>
                <a:ea typeface="Petrona" pitchFamily="34" charset="-122"/>
                <a:cs typeface="Petrona" pitchFamily="34" charset="-120"/>
              </a:rPr>
              <a:t>Showcase Skills</a:t>
            </a:r>
            <a:endParaRPr lang="en-US" sz="2200" dirty="0"/>
          </a:p>
        </p:txBody>
      </p:sp>
      <p:sp>
        <p:nvSpPr>
          <p:cNvPr id="17" name="Text 13"/>
          <p:cNvSpPr/>
          <p:nvPr/>
        </p:nvSpPr>
        <p:spPr>
          <a:xfrm>
            <a:off x="6934081" y="6611303"/>
            <a:ext cx="6945630" cy="686514"/>
          </a:xfrm>
          <a:prstGeom prst="rect">
            <a:avLst/>
          </a:prstGeom>
          <a:noFill/>
          <a:ln/>
        </p:spPr>
        <p:txBody>
          <a:bodyPr wrap="square" lIns="0" tIns="0" rIns="0" bIns="0" rtlCol="0" anchor="t"/>
          <a:lstStyle/>
          <a:p>
            <a:pPr indent="0" marL="0">
              <a:lnSpc>
                <a:spcPts val="2700"/>
              </a:lnSpc>
              <a:buNone/>
            </a:pPr>
            <a:r>
              <a:rPr lang="en-US" sz="1650" spc="-34" kern="0" dirty="0">
                <a:solidFill>
                  <a:srgbClr val="E0D6DE"/>
                </a:solidFill>
                <a:latin typeface="Inter" pitchFamily="34" charset="0"/>
                <a:ea typeface="Inter" pitchFamily="34" charset="-122"/>
                <a:cs typeface="Inter" pitchFamily="34" charset="-120"/>
              </a:rPr>
              <a:t>To showcase my skills and experience as a Data Analyst, and explain how I can contribute to the success and growth of your organization.</a:t>
            </a:r>
            <a:endParaRPr lang="en-US" sz="16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3313747" y="404574"/>
            <a:ext cx="3845719" cy="480655"/>
          </a:xfrm>
          <a:prstGeom prst="rect">
            <a:avLst/>
          </a:prstGeom>
          <a:noFill/>
          <a:ln/>
        </p:spPr>
        <p:txBody>
          <a:bodyPr wrap="none" lIns="0" tIns="0" rIns="0" bIns="0" rtlCol="0" anchor="t"/>
          <a:lstStyle/>
          <a:p>
            <a:pPr indent="0" marL="0">
              <a:lnSpc>
                <a:spcPts val="3750"/>
              </a:lnSpc>
              <a:buNone/>
            </a:pPr>
            <a:r>
              <a:rPr lang="en-US" sz="3000" b="1" spc="-61" kern="0" dirty="0">
                <a:solidFill>
                  <a:srgbClr val="FF8AAF"/>
                </a:solidFill>
                <a:latin typeface="Petrona" pitchFamily="34" charset="0"/>
                <a:ea typeface="Petrona" pitchFamily="34" charset="-122"/>
                <a:cs typeface="Petrona" pitchFamily="34" charset="-120"/>
              </a:rPr>
              <a:t>Contents</a:t>
            </a:r>
            <a:endParaRPr lang="en-US" sz="3000" dirty="0"/>
          </a:p>
        </p:txBody>
      </p:sp>
      <p:pic>
        <p:nvPicPr>
          <p:cNvPr id="5" name="Image 1" descr="preencoded.png">    </p:cNvPr>
          <p:cNvPicPr>
            <a:picLocks noChangeAspect="1"/>
          </p:cNvPicPr>
          <p:nvPr/>
        </p:nvPicPr>
        <p:blipFill>
          <a:blip r:embed="rId2"/>
          <a:stretch>
            <a:fillRect/>
          </a:stretch>
        </p:blipFill>
        <p:spPr>
          <a:xfrm>
            <a:off x="3313747" y="1178123"/>
            <a:ext cx="2000607" cy="585907"/>
          </a:xfrm>
          <a:prstGeom prst="rect">
            <a:avLst/>
          </a:prstGeom>
        </p:spPr>
      </p:pic>
      <p:sp>
        <p:nvSpPr>
          <p:cNvPr id="6" name="Text 2"/>
          <p:cNvSpPr/>
          <p:nvPr/>
        </p:nvSpPr>
        <p:spPr>
          <a:xfrm>
            <a:off x="3460194" y="1983700"/>
            <a:ext cx="1707713" cy="240268"/>
          </a:xfrm>
          <a:prstGeom prst="rect">
            <a:avLst/>
          </a:prstGeom>
          <a:noFill/>
          <a:ln/>
        </p:spPr>
        <p:txBody>
          <a:bodyPr wrap="non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Introduction</a:t>
            </a:r>
            <a:endParaRPr lang="en-US" sz="1500" dirty="0"/>
          </a:p>
        </p:txBody>
      </p:sp>
      <p:sp>
        <p:nvSpPr>
          <p:cNvPr id="7" name="Text 3"/>
          <p:cNvSpPr/>
          <p:nvPr/>
        </p:nvSpPr>
        <p:spPr>
          <a:xfrm>
            <a:off x="3460194" y="2311837"/>
            <a:ext cx="170771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Overview of the presentation</a:t>
            </a:r>
            <a:endParaRPr lang="en-US" sz="1150" dirty="0"/>
          </a:p>
        </p:txBody>
      </p:sp>
      <p:pic>
        <p:nvPicPr>
          <p:cNvPr id="8" name="Image 2" descr="preencoded.png">    </p:cNvPr>
          <p:cNvPicPr>
            <a:picLocks noChangeAspect="1"/>
          </p:cNvPicPr>
          <p:nvPr/>
        </p:nvPicPr>
        <p:blipFill>
          <a:blip r:embed="rId3"/>
          <a:stretch>
            <a:fillRect/>
          </a:stretch>
        </p:blipFill>
        <p:spPr>
          <a:xfrm>
            <a:off x="5314355" y="1178123"/>
            <a:ext cx="2000726" cy="585907"/>
          </a:xfrm>
          <a:prstGeom prst="rect">
            <a:avLst/>
          </a:prstGeom>
        </p:spPr>
      </p:pic>
      <p:sp>
        <p:nvSpPr>
          <p:cNvPr id="9" name="Text 4"/>
          <p:cNvSpPr/>
          <p:nvPr/>
        </p:nvSpPr>
        <p:spPr>
          <a:xfrm>
            <a:off x="5460802" y="1983700"/>
            <a:ext cx="170783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Importance of Data Analysis</a:t>
            </a:r>
            <a:endParaRPr lang="en-US" sz="1500" dirty="0"/>
          </a:p>
        </p:txBody>
      </p:sp>
      <p:sp>
        <p:nvSpPr>
          <p:cNvPr id="10" name="Text 5"/>
          <p:cNvSpPr/>
          <p:nvPr/>
        </p:nvSpPr>
        <p:spPr>
          <a:xfrm>
            <a:off x="5460802" y="2552105"/>
            <a:ext cx="170783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Why data analysis matters?</a:t>
            </a:r>
            <a:endParaRPr lang="en-US" sz="1150" dirty="0"/>
          </a:p>
        </p:txBody>
      </p:sp>
      <p:pic>
        <p:nvPicPr>
          <p:cNvPr id="11" name="Image 3" descr="preencoded.png">    </p:cNvPr>
          <p:cNvPicPr>
            <a:picLocks noChangeAspect="1"/>
          </p:cNvPicPr>
          <p:nvPr/>
        </p:nvPicPr>
        <p:blipFill>
          <a:blip r:embed="rId4"/>
          <a:stretch>
            <a:fillRect/>
          </a:stretch>
        </p:blipFill>
        <p:spPr>
          <a:xfrm>
            <a:off x="7315081" y="1178123"/>
            <a:ext cx="2000726" cy="585907"/>
          </a:xfrm>
          <a:prstGeom prst="rect">
            <a:avLst/>
          </a:prstGeom>
        </p:spPr>
      </p:pic>
      <p:sp>
        <p:nvSpPr>
          <p:cNvPr id="12" name="Text 6"/>
          <p:cNvSpPr/>
          <p:nvPr/>
        </p:nvSpPr>
        <p:spPr>
          <a:xfrm>
            <a:off x="7461528" y="1983700"/>
            <a:ext cx="170783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Data Analysis Process &amp; Tools</a:t>
            </a:r>
            <a:endParaRPr lang="en-US" sz="1500" dirty="0"/>
          </a:p>
        </p:txBody>
      </p:sp>
      <p:sp>
        <p:nvSpPr>
          <p:cNvPr id="13" name="Text 7"/>
          <p:cNvSpPr/>
          <p:nvPr/>
        </p:nvSpPr>
        <p:spPr>
          <a:xfrm>
            <a:off x="7461528" y="2552105"/>
            <a:ext cx="170783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Steps involved in data analysis</a:t>
            </a:r>
            <a:endParaRPr lang="en-US" sz="1150" dirty="0"/>
          </a:p>
        </p:txBody>
      </p:sp>
      <p:pic>
        <p:nvPicPr>
          <p:cNvPr id="14" name="Image 4" descr="preencoded.png">    </p:cNvPr>
          <p:cNvPicPr>
            <a:picLocks noChangeAspect="1"/>
          </p:cNvPicPr>
          <p:nvPr/>
        </p:nvPicPr>
        <p:blipFill>
          <a:blip r:embed="rId5"/>
          <a:stretch>
            <a:fillRect/>
          </a:stretch>
        </p:blipFill>
        <p:spPr>
          <a:xfrm>
            <a:off x="9315807" y="1178123"/>
            <a:ext cx="2000726" cy="585907"/>
          </a:xfrm>
          <a:prstGeom prst="rect">
            <a:avLst/>
          </a:prstGeom>
        </p:spPr>
      </p:pic>
      <p:sp>
        <p:nvSpPr>
          <p:cNvPr id="15" name="Text 8"/>
          <p:cNvSpPr/>
          <p:nvPr/>
        </p:nvSpPr>
        <p:spPr>
          <a:xfrm>
            <a:off x="9462254" y="1983700"/>
            <a:ext cx="1707833" cy="240268"/>
          </a:xfrm>
          <a:prstGeom prst="rect">
            <a:avLst/>
          </a:prstGeom>
          <a:noFill/>
          <a:ln/>
        </p:spPr>
        <p:txBody>
          <a:bodyPr wrap="non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Data Collection</a:t>
            </a:r>
            <a:endParaRPr lang="en-US" sz="1500" dirty="0"/>
          </a:p>
        </p:txBody>
      </p:sp>
      <p:sp>
        <p:nvSpPr>
          <p:cNvPr id="16" name="Text 9"/>
          <p:cNvSpPr/>
          <p:nvPr/>
        </p:nvSpPr>
        <p:spPr>
          <a:xfrm>
            <a:off x="9462254" y="2311837"/>
            <a:ext cx="170783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Methods and sources of data collection</a:t>
            </a:r>
            <a:endParaRPr lang="en-US" sz="1150" dirty="0"/>
          </a:p>
        </p:txBody>
      </p:sp>
      <p:pic>
        <p:nvPicPr>
          <p:cNvPr id="17" name="Image 5" descr="preencoded.png">    </p:cNvPr>
          <p:cNvPicPr>
            <a:picLocks noChangeAspect="1"/>
          </p:cNvPicPr>
          <p:nvPr/>
        </p:nvPicPr>
        <p:blipFill>
          <a:blip r:embed="rId6"/>
          <a:stretch>
            <a:fillRect/>
          </a:stretch>
        </p:blipFill>
        <p:spPr>
          <a:xfrm>
            <a:off x="3313747" y="3386852"/>
            <a:ext cx="2000607" cy="585907"/>
          </a:xfrm>
          <a:prstGeom prst="rect">
            <a:avLst/>
          </a:prstGeom>
        </p:spPr>
      </p:pic>
      <p:sp>
        <p:nvSpPr>
          <p:cNvPr id="18" name="Text 10"/>
          <p:cNvSpPr/>
          <p:nvPr/>
        </p:nvSpPr>
        <p:spPr>
          <a:xfrm>
            <a:off x="3460194" y="4192429"/>
            <a:ext cx="1707713" cy="720804"/>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Data Cleaning and Preparation &amp; Testing</a:t>
            </a:r>
            <a:endParaRPr lang="en-US" sz="1500" dirty="0"/>
          </a:p>
        </p:txBody>
      </p:sp>
      <p:sp>
        <p:nvSpPr>
          <p:cNvPr id="19" name="Text 11"/>
          <p:cNvSpPr/>
          <p:nvPr/>
        </p:nvSpPr>
        <p:spPr>
          <a:xfrm>
            <a:off x="3460194" y="5001101"/>
            <a:ext cx="170771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Ensuring data quality and consistency</a:t>
            </a:r>
            <a:endParaRPr lang="en-US" sz="1150" dirty="0"/>
          </a:p>
        </p:txBody>
      </p:sp>
      <p:pic>
        <p:nvPicPr>
          <p:cNvPr id="20" name="Image 6" descr="preencoded.png">    </p:cNvPr>
          <p:cNvPicPr>
            <a:picLocks noChangeAspect="1"/>
          </p:cNvPicPr>
          <p:nvPr/>
        </p:nvPicPr>
        <p:blipFill>
          <a:blip r:embed="rId7"/>
          <a:stretch>
            <a:fillRect/>
          </a:stretch>
        </p:blipFill>
        <p:spPr>
          <a:xfrm>
            <a:off x="5314355" y="3386852"/>
            <a:ext cx="2000726" cy="585907"/>
          </a:xfrm>
          <a:prstGeom prst="rect">
            <a:avLst/>
          </a:prstGeom>
        </p:spPr>
      </p:pic>
      <p:sp>
        <p:nvSpPr>
          <p:cNvPr id="21" name="Text 12"/>
          <p:cNvSpPr/>
          <p:nvPr/>
        </p:nvSpPr>
        <p:spPr>
          <a:xfrm>
            <a:off x="5460802" y="4192429"/>
            <a:ext cx="170783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Data Analysis and Visualisations</a:t>
            </a:r>
            <a:endParaRPr lang="en-US" sz="1500" dirty="0"/>
          </a:p>
        </p:txBody>
      </p:sp>
      <p:sp>
        <p:nvSpPr>
          <p:cNvPr id="22" name="Text 13"/>
          <p:cNvSpPr/>
          <p:nvPr/>
        </p:nvSpPr>
        <p:spPr>
          <a:xfrm>
            <a:off x="5460802" y="4760833"/>
            <a:ext cx="1707833" cy="702945"/>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Extracting insights and creating visual representations</a:t>
            </a:r>
            <a:endParaRPr lang="en-US" sz="1150" dirty="0"/>
          </a:p>
        </p:txBody>
      </p:sp>
      <p:pic>
        <p:nvPicPr>
          <p:cNvPr id="23" name="Image 7" descr="preencoded.png">    </p:cNvPr>
          <p:cNvPicPr>
            <a:picLocks noChangeAspect="1"/>
          </p:cNvPicPr>
          <p:nvPr/>
        </p:nvPicPr>
        <p:blipFill>
          <a:blip r:embed="rId8"/>
          <a:stretch>
            <a:fillRect/>
          </a:stretch>
        </p:blipFill>
        <p:spPr>
          <a:xfrm>
            <a:off x="7315081" y="3386852"/>
            <a:ext cx="2000726" cy="585907"/>
          </a:xfrm>
          <a:prstGeom prst="rect">
            <a:avLst/>
          </a:prstGeom>
        </p:spPr>
      </p:pic>
      <p:sp>
        <p:nvSpPr>
          <p:cNvPr id="24" name="Text 14"/>
          <p:cNvSpPr/>
          <p:nvPr/>
        </p:nvSpPr>
        <p:spPr>
          <a:xfrm>
            <a:off x="7461528" y="4192429"/>
            <a:ext cx="170783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Examples of My Work</a:t>
            </a:r>
            <a:endParaRPr lang="en-US" sz="1500" dirty="0"/>
          </a:p>
        </p:txBody>
      </p:sp>
      <p:sp>
        <p:nvSpPr>
          <p:cNvPr id="25" name="Text 15"/>
          <p:cNvSpPr/>
          <p:nvPr/>
        </p:nvSpPr>
        <p:spPr>
          <a:xfrm>
            <a:off x="7461528" y="4760833"/>
            <a:ext cx="170783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Showcasing personal projects</a:t>
            </a:r>
            <a:endParaRPr lang="en-US" sz="1150" dirty="0"/>
          </a:p>
        </p:txBody>
      </p:sp>
      <p:pic>
        <p:nvPicPr>
          <p:cNvPr id="26" name="Image 8" descr="preencoded.png">    </p:cNvPr>
          <p:cNvPicPr>
            <a:picLocks noChangeAspect="1"/>
          </p:cNvPicPr>
          <p:nvPr/>
        </p:nvPicPr>
        <p:blipFill>
          <a:blip r:embed="rId9"/>
          <a:stretch>
            <a:fillRect/>
          </a:stretch>
        </p:blipFill>
        <p:spPr>
          <a:xfrm>
            <a:off x="9315807" y="3386852"/>
            <a:ext cx="2000726" cy="585907"/>
          </a:xfrm>
          <a:prstGeom prst="rect">
            <a:avLst/>
          </a:prstGeom>
        </p:spPr>
      </p:pic>
      <p:sp>
        <p:nvSpPr>
          <p:cNvPr id="27" name="Text 16"/>
          <p:cNvSpPr/>
          <p:nvPr/>
        </p:nvSpPr>
        <p:spPr>
          <a:xfrm>
            <a:off x="9462254" y="4192429"/>
            <a:ext cx="170783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Qualifications/Skills</a:t>
            </a:r>
            <a:endParaRPr lang="en-US" sz="1500" dirty="0"/>
          </a:p>
        </p:txBody>
      </p:sp>
      <p:sp>
        <p:nvSpPr>
          <p:cNvPr id="28" name="Text 17"/>
          <p:cNvSpPr/>
          <p:nvPr/>
        </p:nvSpPr>
        <p:spPr>
          <a:xfrm>
            <a:off x="9462254" y="4760833"/>
            <a:ext cx="170783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Highlighting relevant expertise</a:t>
            </a:r>
            <a:endParaRPr lang="en-US" sz="1150" dirty="0"/>
          </a:p>
        </p:txBody>
      </p:sp>
      <p:pic>
        <p:nvPicPr>
          <p:cNvPr id="29" name="Image 9" descr="preencoded.png">    </p:cNvPr>
          <p:cNvPicPr>
            <a:picLocks noChangeAspect="1"/>
          </p:cNvPicPr>
          <p:nvPr/>
        </p:nvPicPr>
        <p:blipFill>
          <a:blip r:embed="rId10"/>
          <a:stretch>
            <a:fillRect/>
          </a:stretch>
        </p:blipFill>
        <p:spPr>
          <a:xfrm>
            <a:off x="3313747" y="5835848"/>
            <a:ext cx="2000607" cy="585907"/>
          </a:xfrm>
          <a:prstGeom prst="rect">
            <a:avLst/>
          </a:prstGeom>
        </p:spPr>
      </p:pic>
      <p:sp>
        <p:nvSpPr>
          <p:cNvPr id="30" name="Text 18"/>
          <p:cNvSpPr/>
          <p:nvPr/>
        </p:nvSpPr>
        <p:spPr>
          <a:xfrm>
            <a:off x="3460194" y="6641425"/>
            <a:ext cx="1707713" cy="480536"/>
          </a:xfrm>
          <a:prstGeom prst="rect">
            <a:avLst/>
          </a:prstGeom>
          <a:noFill/>
          <a:ln/>
        </p:spPr>
        <p:txBody>
          <a:bodyPr wrap="square" lIns="0" tIns="0" rIns="0" bIns="0" rtlCol="0" anchor="t"/>
          <a:lstStyle/>
          <a:p>
            <a:pPr algn="l" indent="0" marL="0">
              <a:lnSpc>
                <a:spcPts val="1850"/>
              </a:lnSpc>
              <a:buNone/>
            </a:pPr>
            <a:r>
              <a:rPr lang="en-US" sz="1500" b="1" spc="-30" kern="0" dirty="0">
                <a:solidFill>
                  <a:srgbClr val="E0D6DE"/>
                </a:solidFill>
                <a:latin typeface="Petrona" pitchFamily="34" charset="0"/>
                <a:ea typeface="Petrona" pitchFamily="34" charset="-122"/>
                <a:cs typeface="Petrona" pitchFamily="34" charset="-120"/>
              </a:rPr>
              <a:t>Questions and Answers</a:t>
            </a:r>
            <a:endParaRPr lang="en-US" sz="1500" dirty="0"/>
          </a:p>
        </p:txBody>
      </p:sp>
      <p:sp>
        <p:nvSpPr>
          <p:cNvPr id="31" name="Text 19"/>
          <p:cNvSpPr/>
          <p:nvPr/>
        </p:nvSpPr>
        <p:spPr>
          <a:xfrm>
            <a:off x="3460194" y="7209830"/>
            <a:ext cx="1707713" cy="468630"/>
          </a:xfrm>
          <a:prstGeom prst="rect">
            <a:avLst/>
          </a:prstGeom>
          <a:noFill/>
          <a:ln/>
        </p:spPr>
        <p:txBody>
          <a:bodyPr wrap="square" lIns="0" tIns="0" rIns="0" bIns="0" rtlCol="0" anchor="t"/>
          <a:lstStyle/>
          <a:p>
            <a:pPr algn="l" indent="0" marL="0">
              <a:lnSpc>
                <a:spcPts val="1800"/>
              </a:lnSpc>
              <a:buNone/>
            </a:pPr>
            <a:r>
              <a:rPr lang="en-US" sz="1150" spc="-23" kern="0" dirty="0">
                <a:solidFill>
                  <a:srgbClr val="E0D6DE"/>
                </a:solidFill>
                <a:latin typeface="Inter" pitchFamily="34" charset="0"/>
                <a:ea typeface="Inter" pitchFamily="34" charset="-122"/>
                <a:cs typeface="Inter" pitchFamily="34" charset="-120"/>
              </a:rPr>
              <a:t>Addressing audience queries</a:t>
            </a:r>
            <a:endParaRPr lang="en-US" sz="1150" dirty="0"/>
          </a:p>
        </p:txBody>
      </p:sp>
      <p:pic>
        <p:nvPicPr>
          <p:cNvPr id="32" name="Image 10" descr="preencoded.png">
            <a:hlinkClick r:id="rId12" tooltip=""/>
          </p:cNvPr>
          <p:cNvPicPr>
            <a:picLocks noChangeAspect="1"/>
          </p:cNvPicPr>
          <p:nvPr/>
        </p:nvPicPr>
        <p:blipFill>
          <a:blip r:embed="rId1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702707"/>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pitchFamily="34" charset="0"/>
                <a:ea typeface="Petrona" pitchFamily="34" charset="-122"/>
                <a:cs typeface="Petrona" pitchFamily="34" charset="-120"/>
              </a:rPr>
              <a:t>Why Data Analysis?</a:t>
            </a:r>
            <a:endParaRPr lang="en-US" sz="5100" dirty="0"/>
          </a:p>
        </p:txBody>
      </p:sp>
      <p:sp>
        <p:nvSpPr>
          <p:cNvPr id="6" name="Shape 2"/>
          <p:cNvSpPr/>
          <p:nvPr/>
        </p:nvSpPr>
        <p:spPr>
          <a:xfrm>
            <a:off x="6350437" y="2160627"/>
            <a:ext cx="555427" cy="555427"/>
          </a:xfrm>
          <a:prstGeom prst="roundRect">
            <a:avLst>
              <a:gd name="adj" fmla="val 18669"/>
            </a:avLst>
          </a:prstGeom>
          <a:solidFill>
            <a:srgbClr val="2F1D63"/>
          </a:solidFill>
          <a:ln w="15240">
            <a:solidFill>
              <a:srgbClr val="48367C"/>
            </a:solidFill>
            <a:prstDash val="solid"/>
          </a:ln>
        </p:spPr>
      </p:sp>
      <p:sp>
        <p:nvSpPr>
          <p:cNvPr id="7" name="Text 3"/>
          <p:cNvSpPr/>
          <p:nvPr/>
        </p:nvSpPr>
        <p:spPr>
          <a:xfrm>
            <a:off x="6548795" y="2243852"/>
            <a:ext cx="158710"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pitchFamily="34" charset="0"/>
                <a:ea typeface="Petrona" pitchFamily="34" charset="-122"/>
                <a:cs typeface="Petrona" pitchFamily="34" charset="-120"/>
              </a:rPr>
              <a:t>1</a:t>
            </a:r>
            <a:endParaRPr lang="en-US" sz="3050" dirty="0"/>
          </a:p>
        </p:txBody>
      </p:sp>
      <p:sp>
        <p:nvSpPr>
          <p:cNvPr id="8" name="Text 4"/>
          <p:cNvSpPr/>
          <p:nvPr/>
        </p:nvSpPr>
        <p:spPr>
          <a:xfrm>
            <a:off x="7152680" y="2160627"/>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pitchFamily="34" charset="0"/>
                <a:ea typeface="Petrona" pitchFamily="34" charset="-122"/>
                <a:cs typeface="Petrona" pitchFamily="34" charset="-120"/>
              </a:rPr>
              <a:t>Meaningful Impact</a:t>
            </a:r>
            <a:endParaRPr lang="en-US" sz="2550" dirty="0"/>
          </a:p>
        </p:txBody>
      </p:sp>
      <p:sp>
        <p:nvSpPr>
          <p:cNvPr id="9" name="Text 5"/>
          <p:cNvSpPr/>
          <p:nvPr/>
        </p:nvSpPr>
        <p:spPr>
          <a:xfrm>
            <a:off x="7152680" y="2713792"/>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The ability to make a meaningful impact</a:t>
            </a:r>
            <a:endParaRPr lang="en-US" sz="1900" dirty="0"/>
          </a:p>
        </p:txBody>
      </p:sp>
      <p:sp>
        <p:nvSpPr>
          <p:cNvPr id="10" name="Shape 6"/>
          <p:cNvSpPr/>
          <p:nvPr/>
        </p:nvSpPr>
        <p:spPr>
          <a:xfrm>
            <a:off x="6350437" y="3633311"/>
            <a:ext cx="555427" cy="555427"/>
          </a:xfrm>
          <a:prstGeom prst="roundRect">
            <a:avLst>
              <a:gd name="adj" fmla="val 18669"/>
            </a:avLst>
          </a:prstGeom>
          <a:solidFill>
            <a:srgbClr val="2F1D63"/>
          </a:solidFill>
          <a:ln w="15240">
            <a:solidFill>
              <a:srgbClr val="48367C"/>
            </a:solidFill>
            <a:prstDash val="solid"/>
          </a:ln>
        </p:spPr>
      </p:sp>
      <p:sp>
        <p:nvSpPr>
          <p:cNvPr id="11" name="Text 7"/>
          <p:cNvSpPr/>
          <p:nvPr/>
        </p:nvSpPr>
        <p:spPr>
          <a:xfrm>
            <a:off x="6521768" y="3716536"/>
            <a:ext cx="212646"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pitchFamily="34" charset="0"/>
                <a:ea typeface="Petrona" pitchFamily="34" charset="-122"/>
                <a:cs typeface="Petrona" pitchFamily="34" charset="-120"/>
              </a:rPr>
              <a:t>2</a:t>
            </a:r>
            <a:endParaRPr lang="en-US" sz="3050" dirty="0"/>
          </a:p>
        </p:txBody>
      </p:sp>
      <p:sp>
        <p:nvSpPr>
          <p:cNvPr id="12" name="Text 8"/>
          <p:cNvSpPr/>
          <p:nvPr/>
        </p:nvSpPr>
        <p:spPr>
          <a:xfrm>
            <a:off x="7152680" y="3633311"/>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pitchFamily="34" charset="0"/>
                <a:ea typeface="Petrona" pitchFamily="34" charset="-122"/>
                <a:cs typeface="Petrona" pitchFamily="34" charset="-120"/>
              </a:rPr>
              <a:t>Extensive Experience</a:t>
            </a:r>
            <a:endParaRPr lang="en-US" sz="2550" dirty="0"/>
          </a:p>
        </p:txBody>
      </p:sp>
      <p:sp>
        <p:nvSpPr>
          <p:cNvPr id="13" name="Text 9"/>
          <p:cNvSpPr/>
          <p:nvPr/>
        </p:nvSpPr>
        <p:spPr>
          <a:xfrm>
            <a:off x="7152680" y="4186476"/>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Over 10 years experience in Data Analysis</a:t>
            </a:r>
            <a:endParaRPr lang="en-US" sz="1900" dirty="0"/>
          </a:p>
        </p:txBody>
      </p:sp>
      <p:sp>
        <p:nvSpPr>
          <p:cNvPr id="14" name="Shape 10"/>
          <p:cNvSpPr/>
          <p:nvPr/>
        </p:nvSpPr>
        <p:spPr>
          <a:xfrm>
            <a:off x="6350437" y="5105995"/>
            <a:ext cx="555427" cy="555427"/>
          </a:xfrm>
          <a:prstGeom prst="roundRect">
            <a:avLst>
              <a:gd name="adj" fmla="val 18669"/>
            </a:avLst>
          </a:prstGeom>
          <a:solidFill>
            <a:srgbClr val="2F1D63"/>
          </a:solidFill>
          <a:ln w="15240">
            <a:solidFill>
              <a:srgbClr val="48367C"/>
            </a:solidFill>
            <a:prstDash val="solid"/>
          </a:ln>
        </p:spPr>
      </p:sp>
      <p:sp>
        <p:nvSpPr>
          <p:cNvPr id="15" name="Text 11"/>
          <p:cNvSpPr/>
          <p:nvPr/>
        </p:nvSpPr>
        <p:spPr>
          <a:xfrm>
            <a:off x="6522006" y="5189220"/>
            <a:ext cx="212288"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pitchFamily="34" charset="0"/>
                <a:ea typeface="Petrona" pitchFamily="34" charset="-122"/>
                <a:cs typeface="Petrona" pitchFamily="34" charset="-120"/>
              </a:rPr>
              <a:t>3</a:t>
            </a:r>
            <a:endParaRPr lang="en-US" sz="3050" dirty="0"/>
          </a:p>
        </p:txBody>
      </p:sp>
      <p:sp>
        <p:nvSpPr>
          <p:cNvPr id="16" name="Text 12"/>
          <p:cNvSpPr/>
          <p:nvPr/>
        </p:nvSpPr>
        <p:spPr>
          <a:xfrm>
            <a:off x="7152680" y="5105995"/>
            <a:ext cx="4221361"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pitchFamily="34" charset="0"/>
                <a:ea typeface="Petrona" pitchFamily="34" charset="-122"/>
                <a:cs typeface="Petrona" pitchFamily="34" charset="-120"/>
              </a:rPr>
              <a:t>Data-Driven Decision Making</a:t>
            </a:r>
            <a:endParaRPr lang="en-US" sz="2550" dirty="0"/>
          </a:p>
        </p:txBody>
      </p:sp>
      <p:sp>
        <p:nvSpPr>
          <p:cNvPr id="17" name="Text 13"/>
          <p:cNvSpPr/>
          <p:nvPr/>
        </p:nvSpPr>
        <p:spPr>
          <a:xfrm>
            <a:off x="7152680" y="5659160"/>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Facilitated data-driven decision-making</a:t>
            </a:r>
            <a:endParaRPr lang="en-US" sz="1900" dirty="0"/>
          </a:p>
        </p:txBody>
      </p:sp>
      <p:sp>
        <p:nvSpPr>
          <p:cNvPr id="18" name="Shape 14"/>
          <p:cNvSpPr/>
          <p:nvPr/>
        </p:nvSpPr>
        <p:spPr>
          <a:xfrm>
            <a:off x="6350437" y="6578679"/>
            <a:ext cx="555427" cy="555427"/>
          </a:xfrm>
          <a:prstGeom prst="roundRect">
            <a:avLst>
              <a:gd name="adj" fmla="val 18669"/>
            </a:avLst>
          </a:prstGeom>
          <a:solidFill>
            <a:srgbClr val="2F1D63"/>
          </a:solidFill>
          <a:ln w="15240">
            <a:solidFill>
              <a:srgbClr val="48367C"/>
            </a:solidFill>
            <a:prstDash val="solid"/>
          </a:ln>
        </p:spPr>
      </p:sp>
      <p:sp>
        <p:nvSpPr>
          <p:cNvPr id="19" name="Text 15"/>
          <p:cNvSpPr/>
          <p:nvPr/>
        </p:nvSpPr>
        <p:spPr>
          <a:xfrm>
            <a:off x="6527244" y="6661904"/>
            <a:ext cx="201811" cy="388858"/>
          </a:xfrm>
          <a:prstGeom prst="rect">
            <a:avLst/>
          </a:prstGeom>
          <a:noFill/>
          <a:ln/>
        </p:spPr>
        <p:txBody>
          <a:bodyPr wrap="none" lIns="0" tIns="0" rIns="0" bIns="0" rtlCol="0" anchor="t"/>
          <a:lstStyle/>
          <a:p>
            <a:pPr algn="ctr" indent="0" marL="0">
              <a:lnSpc>
                <a:spcPts val="3050"/>
              </a:lnSpc>
              <a:buNone/>
            </a:pPr>
            <a:r>
              <a:rPr lang="en-US" sz="3050" b="1" spc="-61" kern="0" dirty="0">
                <a:solidFill>
                  <a:srgbClr val="E0D6DE"/>
                </a:solidFill>
                <a:latin typeface="Petrona" pitchFamily="34" charset="0"/>
                <a:ea typeface="Petrona" pitchFamily="34" charset="-122"/>
                <a:cs typeface="Petrona" pitchFamily="34" charset="-120"/>
              </a:rPr>
              <a:t>4</a:t>
            </a:r>
            <a:endParaRPr lang="en-US" sz="3050" dirty="0"/>
          </a:p>
        </p:txBody>
      </p:sp>
      <p:sp>
        <p:nvSpPr>
          <p:cNvPr id="20" name="Text 16"/>
          <p:cNvSpPr/>
          <p:nvPr/>
        </p:nvSpPr>
        <p:spPr>
          <a:xfrm>
            <a:off x="7152680" y="6578679"/>
            <a:ext cx="3240405" cy="405051"/>
          </a:xfrm>
          <a:prstGeom prst="rect">
            <a:avLst/>
          </a:prstGeom>
          <a:noFill/>
          <a:ln/>
        </p:spPr>
        <p:txBody>
          <a:bodyPr wrap="none" lIns="0" tIns="0" rIns="0" bIns="0" rtlCol="0" anchor="t"/>
          <a:lstStyle/>
          <a:p>
            <a:pPr indent="0" marL="0">
              <a:lnSpc>
                <a:spcPts val="3150"/>
              </a:lnSpc>
              <a:buNone/>
            </a:pPr>
            <a:r>
              <a:rPr lang="en-US" sz="2550" b="1" spc="-51" kern="0" dirty="0">
                <a:solidFill>
                  <a:srgbClr val="E0D6DE"/>
                </a:solidFill>
                <a:latin typeface="Petrona" pitchFamily="34" charset="0"/>
                <a:ea typeface="Petrona" pitchFamily="34" charset="-122"/>
                <a:cs typeface="Petrona" pitchFamily="34" charset="-120"/>
              </a:rPr>
              <a:t>Diverse Projects</a:t>
            </a:r>
            <a:endParaRPr lang="en-US" sz="2550" dirty="0"/>
          </a:p>
        </p:txBody>
      </p:sp>
      <p:sp>
        <p:nvSpPr>
          <p:cNvPr id="21" name="Text 17"/>
          <p:cNvSpPr/>
          <p:nvPr/>
        </p:nvSpPr>
        <p:spPr>
          <a:xfrm>
            <a:off x="7152680" y="7131844"/>
            <a:ext cx="6613684"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Worked on various data Projects</a:t>
            </a:r>
            <a:endParaRPr lang="en-US" sz="190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2990612" y="435888"/>
            <a:ext cx="4156234" cy="519470"/>
          </a:xfrm>
          <a:prstGeom prst="rect">
            <a:avLst/>
          </a:prstGeom>
          <a:noFill/>
          <a:ln/>
        </p:spPr>
        <p:txBody>
          <a:bodyPr wrap="none" lIns="0" tIns="0" rIns="0" bIns="0" rtlCol="0" anchor="t"/>
          <a:lstStyle/>
          <a:p>
            <a:pPr indent="0" marL="0">
              <a:lnSpc>
                <a:spcPts val="4050"/>
              </a:lnSpc>
              <a:buNone/>
            </a:pPr>
            <a:r>
              <a:rPr lang="en-US" sz="3250" b="1" spc="-65" kern="0" dirty="0">
                <a:solidFill>
                  <a:srgbClr val="FF8AAF"/>
                </a:solidFill>
                <a:latin typeface="Petrona" pitchFamily="34" charset="0"/>
                <a:ea typeface="Petrona" pitchFamily="34" charset="-122"/>
                <a:cs typeface="Petrona" pitchFamily="34" charset="-120"/>
              </a:rPr>
              <a:t>Data Analysis Process</a:t>
            </a:r>
            <a:endParaRPr lang="en-US" sz="3250" dirty="0"/>
          </a:p>
        </p:txBody>
      </p:sp>
      <p:sp>
        <p:nvSpPr>
          <p:cNvPr id="5" name="Shape 2"/>
          <p:cNvSpPr/>
          <p:nvPr/>
        </p:nvSpPr>
        <p:spPr>
          <a:xfrm>
            <a:off x="3216593" y="1271945"/>
            <a:ext cx="22860" cy="6521768"/>
          </a:xfrm>
          <a:prstGeom prst="roundRect">
            <a:avLst>
              <a:gd name="adj" fmla="val 290907"/>
            </a:avLst>
          </a:prstGeom>
          <a:solidFill>
            <a:srgbClr val="48367C"/>
          </a:solidFill>
          <a:ln/>
        </p:spPr>
      </p:sp>
      <p:sp>
        <p:nvSpPr>
          <p:cNvPr id="6" name="Shape 3"/>
          <p:cNvSpPr/>
          <p:nvPr/>
        </p:nvSpPr>
        <p:spPr>
          <a:xfrm>
            <a:off x="3383280" y="1616750"/>
            <a:ext cx="554117" cy="22860"/>
          </a:xfrm>
          <a:prstGeom prst="roundRect">
            <a:avLst>
              <a:gd name="adj" fmla="val 290907"/>
            </a:avLst>
          </a:prstGeom>
          <a:solidFill>
            <a:srgbClr val="48367C"/>
          </a:solidFill>
          <a:ln/>
        </p:spPr>
      </p:sp>
      <p:sp>
        <p:nvSpPr>
          <p:cNvPr id="7" name="Shape 4"/>
          <p:cNvSpPr/>
          <p:nvPr/>
        </p:nvSpPr>
        <p:spPr>
          <a:xfrm>
            <a:off x="3049905" y="1450062"/>
            <a:ext cx="356235" cy="356235"/>
          </a:xfrm>
          <a:prstGeom prst="roundRect">
            <a:avLst>
              <a:gd name="adj" fmla="val 18668"/>
            </a:avLst>
          </a:prstGeom>
          <a:solidFill>
            <a:srgbClr val="2F1D63"/>
          </a:solidFill>
          <a:ln w="7620">
            <a:solidFill>
              <a:srgbClr val="48367C"/>
            </a:solidFill>
            <a:prstDash val="solid"/>
          </a:ln>
        </p:spPr>
      </p:sp>
      <p:sp>
        <p:nvSpPr>
          <p:cNvPr id="8" name="Text 5"/>
          <p:cNvSpPr/>
          <p:nvPr/>
        </p:nvSpPr>
        <p:spPr>
          <a:xfrm>
            <a:off x="3177064" y="1503402"/>
            <a:ext cx="101798" cy="249436"/>
          </a:xfrm>
          <a:prstGeom prst="rect">
            <a:avLst/>
          </a:prstGeom>
          <a:noFill/>
          <a:ln/>
        </p:spPr>
        <p:txBody>
          <a:bodyPr wrap="none" lIns="0" tIns="0" rIns="0" bIns="0" rtlCol="0" anchor="t"/>
          <a:lstStyle/>
          <a:p>
            <a:pPr algn="ctr" indent="0" marL="0">
              <a:lnSpc>
                <a:spcPts val="1950"/>
              </a:lnSpc>
              <a:buNone/>
            </a:pPr>
            <a:r>
              <a:rPr lang="en-US" sz="1950" b="1" spc="-39" kern="0" dirty="0">
                <a:solidFill>
                  <a:srgbClr val="E0D6DE"/>
                </a:solidFill>
                <a:latin typeface="Petrona" pitchFamily="34" charset="0"/>
                <a:ea typeface="Petrona" pitchFamily="34" charset="-122"/>
                <a:cs typeface="Petrona" pitchFamily="34" charset="-120"/>
              </a:rPr>
              <a:t>1</a:t>
            </a:r>
            <a:endParaRPr lang="en-US" sz="1950" dirty="0"/>
          </a:p>
        </p:txBody>
      </p:sp>
      <p:sp>
        <p:nvSpPr>
          <p:cNvPr id="9" name="Text 6"/>
          <p:cNvSpPr/>
          <p:nvPr/>
        </p:nvSpPr>
        <p:spPr>
          <a:xfrm>
            <a:off x="4098846" y="1430179"/>
            <a:ext cx="2078117" cy="259675"/>
          </a:xfrm>
          <a:prstGeom prst="rect">
            <a:avLst/>
          </a:prstGeom>
          <a:noFill/>
          <a:ln/>
        </p:spPr>
        <p:txBody>
          <a:bodyPr wrap="none" lIns="0" tIns="0" rIns="0" bIns="0" rtlCol="0" anchor="t"/>
          <a:lstStyle/>
          <a:p>
            <a:pPr algn="l" indent="0" marL="0">
              <a:lnSpc>
                <a:spcPts val="2000"/>
              </a:lnSpc>
              <a:buNone/>
            </a:pPr>
            <a:r>
              <a:rPr lang="en-US" sz="1600" b="1" spc="-33" kern="0" dirty="0">
                <a:solidFill>
                  <a:srgbClr val="E0D6DE"/>
                </a:solidFill>
                <a:latin typeface="Petrona" pitchFamily="34" charset="0"/>
                <a:ea typeface="Petrona" pitchFamily="34" charset="-122"/>
                <a:cs typeface="Petrona" pitchFamily="34" charset="-120"/>
              </a:rPr>
              <a:t>Data Collection</a:t>
            </a:r>
            <a:endParaRPr lang="en-US" sz="1600" dirty="0"/>
          </a:p>
        </p:txBody>
      </p:sp>
      <p:sp>
        <p:nvSpPr>
          <p:cNvPr id="10" name="Text 7"/>
          <p:cNvSpPr/>
          <p:nvPr/>
        </p:nvSpPr>
        <p:spPr>
          <a:xfrm>
            <a:off x="4098846" y="1784747"/>
            <a:ext cx="7540823" cy="506730"/>
          </a:xfrm>
          <a:prstGeom prst="rect">
            <a:avLst/>
          </a:prstGeom>
          <a:noFill/>
          <a:ln/>
        </p:spPr>
        <p:txBody>
          <a:bodyPr wrap="square" lIns="0" tIns="0" rIns="0" bIns="0" rtlCol="0" anchor="t"/>
          <a:lstStyle/>
          <a:p>
            <a:pPr algn="l" indent="0" marL="0">
              <a:lnSpc>
                <a:spcPts val="1950"/>
              </a:lnSpc>
              <a:buNone/>
            </a:pPr>
            <a:r>
              <a:rPr lang="en-US" sz="1200" spc="-25" kern="0" dirty="0">
                <a:solidFill>
                  <a:srgbClr val="E0D6DE"/>
                </a:solidFill>
                <a:latin typeface="Inter" pitchFamily="34" charset="0"/>
                <a:ea typeface="Inter" pitchFamily="34" charset="-122"/>
                <a:cs typeface="Inter" pitchFamily="34" charset="-120"/>
              </a:rPr>
              <a:t>I gathered data from reliable primary and secondary sources to ensure its relevance to business objectives.</a:t>
            </a:r>
            <a:endParaRPr lang="en-US" sz="1200" dirty="0"/>
          </a:p>
        </p:txBody>
      </p:sp>
      <p:sp>
        <p:nvSpPr>
          <p:cNvPr id="11" name="Shape 8"/>
          <p:cNvSpPr/>
          <p:nvPr/>
        </p:nvSpPr>
        <p:spPr>
          <a:xfrm>
            <a:off x="3383280" y="2952750"/>
            <a:ext cx="554117" cy="22860"/>
          </a:xfrm>
          <a:prstGeom prst="roundRect">
            <a:avLst>
              <a:gd name="adj" fmla="val 290907"/>
            </a:avLst>
          </a:prstGeom>
          <a:solidFill>
            <a:srgbClr val="48367C"/>
          </a:solidFill>
          <a:ln/>
        </p:spPr>
      </p:sp>
      <p:sp>
        <p:nvSpPr>
          <p:cNvPr id="12" name="Shape 9"/>
          <p:cNvSpPr/>
          <p:nvPr/>
        </p:nvSpPr>
        <p:spPr>
          <a:xfrm>
            <a:off x="3049905" y="2786062"/>
            <a:ext cx="356235" cy="356235"/>
          </a:xfrm>
          <a:prstGeom prst="roundRect">
            <a:avLst>
              <a:gd name="adj" fmla="val 18668"/>
            </a:avLst>
          </a:prstGeom>
          <a:solidFill>
            <a:srgbClr val="2F1D63"/>
          </a:solidFill>
          <a:ln w="7620">
            <a:solidFill>
              <a:srgbClr val="48367C"/>
            </a:solidFill>
            <a:prstDash val="solid"/>
          </a:ln>
        </p:spPr>
      </p:sp>
      <p:sp>
        <p:nvSpPr>
          <p:cNvPr id="13" name="Text 10"/>
          <p:cNvSpPr/>
          <p:nvPr/>
        </p:nvSpPr>
        <p:spPr>
          <a:xfrm>
            <a:off x="3159800" y="2839403"/>
            <a:ext cx="136446" cy="249436"/>
          </a:xfrm>
          <a:prstGeom prst="rect">
            <a:avLst/>
          </a:prstGeom>
          <a:noFill/>
          <a:ln/>
        </p:spPr>
        <p:txBody>
          <a:bodyPr wrap="none" lIns="0" tIns="0" rIns="0" bIns="0" rtlCol="0" anchor="t"/>
          <a:lstStyle/>
          <a:p>
            <a:pPr algn="ctr" indent="0" marL="0">
              <a:lnSpc>
                <a:spcPts val="1950"/>
              </a:lnSpc>
              <a:buNone/>
            </a:pPr>
            <a:r>
              <a:rPr lang="en-US" sz="1950" b="1" spc="-39" kern="0" dirty="0">
                <a:solidFill>
                  <a:srgbClr val="E0D6DE"/>
                </a:solidFill>
                <a:latin typeface="Petrona" pitchFamily="34" charset="0"/>
                <a:ea typeface="Petrona" pitchFamily="34" charset="-122"/>
                <a:cs typeface="Petrona" pitchFamily="34" charset="-120"/>
              </a:rPr>
              <a:t>2</a:t>
            </a:r>
            <a:endParaRPr lang="en-US" sz="1950" dirty="0"/>
          </a:p>
        </p:txBody>
      </p:sp>
      <p:sp>
        <p:nvSpPr>
          <p:cNvPr id="14" name="Text 11"/>
          <p:cNvSpPr/>
          <p:nvPr/>
        </p:nvSpPr>
        <p:spPr>
          <a:xfrm>
            <a:off x="4098846" y="2766179"/>
            <a:ext cx="2078117" cy="259675"/>
          </a:xfrm>
          <a:prstGeom prst="rect">
            <a:avLst/>
          </a:prstGeom>
          <a:noFill/>
          <a:ln/>
        </p:spPr>
        <p:txBody>
          <a:bodyPr wrap="none" lIns="0" tIns="0" rIns="0" bIns="0" rtlCol="0" anchor="t"/>
          <a:lstStyle/>
          <a:p>
            <a:pPr algn="l" indent="0" marL="0">
              <a:lnSpc>
                <a:spcPts val="2000"/>
              </a:lnSpc>
              <a:buNone/>
            </a:pPr>
            <a:r>
              <a:rPr lang="en-US" sz="1600" b="1" spc="-33" kern="0" dirty="0">
                <a:solidFill>
                  <a:srgbClr val="E0D6DE"/>
                </a:solidFill>
                <a:latin typeface="Petrona" pitchFamily="34" charset="0"/>
                <a:ea typeface="Petrona" pitchFamily="34" charset="-122"/>
                <a:cs typeface="Petrona" pitchFamily="34" charset="-120"/>
              </a:rPr>
              <a:t>Data Cleaning</a:t>
            </a:r>
            <a:endParaRPr lang="en-US" sz="1600" dirty="0"/>
          </a:p>
        </p:txBody>
      </p:sp>
      <p:sp>
        <p:nvSpPr>
          <p:cNvPr id="15" name="Text 12"/>
          <p:cNvSpPr/>
          <p:nvPr/>
        </p:nvSpPr>
        <p:spPr>
          <a:xfrm>
            <a:off x="4098846" y="3120747"/>
            <a:ext cx="7540823" cy="506730"/>
          </a:xfrm>
          <a:prstGeom prst="rect">
            <a:avLst/>
          </a:prstGeom>
          <a:noFill/>
          <a:ln/>
        </p:spPr>
        <p:txBody>
          <a:bodyPr wrap="square" lIns="0" tIns="0" rIns="0" bIns="0" rtlCol="0" anchor="t"/>
          <a:lstStyle/>
          <a:p>
            <a:pPr algn="l" indent="0" marL="0">
              <a:lnSpc>
                <a:spcPts val="1950"/>
              </a:lnSpc>
              <a:buNone/>
            </a:pPr>
            <a:r>
              <a:rPr lang="en-US" sz="1200" spc="-25" kern="0" dirty="0">
                <a:solidFill>
                  <a:srgbClr val="E0D6DE"/>
                </a:solidFill>
                <a:latin typeface="Inter" pitchFamily="34" charset="0"/>
                <a:ea typeface="Inter" pitchFamily="34" charset="-122"/>
                <a:cs typeface="Inter" pitchFamily="34" charset="-120"/>
              </a:rPr>
              <a:t>I removed duplicates, corrected errors, and handled missing values, standardizing data formats for consistency.</a:t>
            </a:r>
            <a:endParaRPr lang="en-US" sz="1200" dirty="0"/>
          </a:p>
        </p:txBody>
      </p:sp>
      <p:sp>
        <p:nvSpPr>
          <p:cNvPr id="16" name="Shape 13"/>
          <p:cNvSpPr/>
          <p:nvPr/>
        </p:nvSpPr>
        <p:spPr>
          <a:xfrm>
            <a:off x="3383280" y="4288750"/>
            <a:ext cx="554117" cy="22860"/>
          </a:xfrm>
          <a:prstGeom prst="roundRect">
            <a:avLst>
              <a:gd name="adj" fmla="val 290907"/>
            </a:avLst>
          </a:prstGeom>
          <a:solidFill>
            <a:srgbClr val="48367C"/>
          </a:solidFill>
          <a:ln/>
        </p:spPr>
      </p:sp>
      <p:sp>
        <p:nvSpPr>
          <p:cNvPr id="17" name="Shape 14"/>
          <p:cNvSpPr/>
          <p:nvPr/>
        </p:nvSpPr>
        <p:spPr>
          <a:xfrm>
            <a:off x="3049905" y="4122063"/>
            <a:ext cx="356235" cy="356235"/>
          </a:xfrm>
          <a:prstGeom prst="roundRect">
            <a:avLst>
              <a:gd name="adj" fmla="val 18668"/>
            </a:avLst>
          </a:prstGeom>
          <a:solidFill>
            <a:srgbClr val="2F1D63"/>
          </a:solidFill>
          <a:ln w="7620">
            <a:solidFill>
              <a:srgbClr val="48367C"/>
            </a:solidFill>
            <a:prstDash val="solid"/>
          </a:ln>
        </p:spPr>
      </p:sp>
      <p:sp>
        <p:nvSpPr>
          <p:cNvPr id="18" name="Text 15"/>
          <p:cNvSpPr/>
          <p:nvPr/>
        </p:nvSpPr>
        <p:spPr>
          <a:xfrm>
            <a:off x="3159919" y="4175403"/>
            <a:ext cx="136208" cy="249436"/>
          </a:xfrm>
          <a:prstGeom prst="rect">
            <a:avLst/>
          </a:prstGeom>
          <a:noFill/>
          <a:ln/>
        </p:spPr>
        <p:txBody>
          <a:bodyPr wrap="none" lIns="0" tIns="0" rIns="0" bIns="0" rtlCol="0" anchor="t"/>
          <a:lstStyle/>
          <a:p>
            <a:pPr algn="ctr" indent="0" marL="0">
              <a:lnSpc>
                <a:spcPts val="1950"/>
              </a:lnSpc>
              <a:buNone/>
            </a:pPr>
            <a:r>
              <a:rPr lang="en-US" sz="1950" b="1" spc="-39" kern="0" dirty="0">
                <a:solidFill>
                  <a:srgbClr val="E0D6DE"/>
                </a:solidFill>
                <a:latin typeface="Petrona" pitchFamily="34" charset="0"/>
                <a:ea typeface="Petrona" pitchFamily="34" charset="-122"/>
                <a:cs typeface="Petrona" pitchFamily="34" charset="-120"/>
              </a:rPr>
              <a:t>3</a:t>
            </a:r>
            <a:endParaRPr lang="en-US" sz="1950" dirty="0"/>
          </a:p>
        </p:txBody>
      </p:sp>
      <p:sp>
        <p:nvSpPr>
          <p:cNvPr id="19" name="Text 16"/>
          <p:cNvSpPr/>
          <p:nvPr/>
        </p:nvSpPr>
        <p:spPr>
          <a:xfrm>
            <a:off x="4098846" y="4102179"/>
            <a:ext cx="2078117" cy="259675"/>
          </a:xfrm>
          <a:prstGeom prst="rect">
            <a:avLst/>
          </a:prstGeom>
          <a:noFill/>
          <a:ln/>
        </p:spPr>
        <p:txBody>
          <a:bodyPr wrap="none" lIns="0" tIns="0" rIns="0" bIns="0" rtlCol="0" anchor="t"/>
          <a:lstStyle/>
          <a:p>
            <a:pPr algn="l" indent="0" marL="0">
              <a:lnSpc>
                <a:spcPts val="2000"/>
              </a:lnSpc>
              <a:buNone/>
            </a:pPr>
            <a:r>
              <a:rPr lang="en-US" sz="1600" b="1" spc="-33" kern="0" dirty="0">
                <a:solidFill>
                  <a:srgbClr val="E0D6DE"/>
                </a:solidFill>
                <a:latin typeface="Petrona" pitchFamily="34" charset="0"/>
                <a:ea typeface="Petrona" pitchFamily="34" charset="-122"/>
                <a:cs typeface="Petrona" pitchFamily="34" charset="-120"/>
              </a:rPr>
              <a:t>Data Validation</a:t>
            </a:r>
            <a:endParaRPr lang="en-US" sz="1600" dirty="0"/>
          </a:p>
        </p:txBody>
      </p:sp>
      <p:sp>
        <p:nvSpPr>
          <p:cNvPr id="20" name="Text 17"/>
          <p:cNvSpPr/>
          <p:nvPr/>
        </p:nvSpPr>
        <p:spPr>
          <a:xfrm>
            <a:off x="4098846" y="4456748"/>
            <a:ext cx="7540823" cy="506730"/>
          </a:xfrm>
          <a:prstGeom prst="rect">
            <a:avLst/>
          </a:prstGeom>
          <a:noFill/>
          <a:ln/>
        </p:spPr>
        <p:txBody>
          <a:bodyPr wrap="square" lIns="0" tIns="0" rIns="0" bIns="0" rtlCol="0" anchor="t"/>
          <a:lstStyle/>
          <a:p>
            <a:pPr algn="l" indent="0" marL="0">
              <a:lnSpc>
                <a:spcPts val="1950"/>
              </a:lnSpc>
              <a:buNone/>
            </a:pPr>
            <a:r>
              <a:rPr lang="en-US" sz="1200" spc="-25" kern="0" dirty="0">
                <a:solidFill>
                  <a:srgbClr val="E0D6DE"/>
                </a:solidFill>
                <a:latin typeface="Inter" pitchFamily="34" charset="0"/>
                <a:ea typeface="Inter" pitchFamily="34" charset="-122"/>
                <a:cs typeface="Inter" pitchFamily="34" charset="-120"/>
              </a:rPr>
              <a:t>I cross-checked data for accuracy and completeness, validating it against source systems and business rules.</a:t>
            </a:r>
            <a:endParaRPr lang="en-US" sz="1200" dirty="0"/>
          </a:p>
        </p:txBody>
      </p:sp>
      <p:sp>
        <p:nvSpPr>
          <p:cNvPr id="21" name="Shape 18"/>
          <p:cNvSpPr/>
          <p:nvPr/>
        </p:nvSpPr>
        <p:spPr>
          <a:xfrm>
            <a:off x="3383280" y="5624751"/>
            <a:ext cx="554117" cy="22860"/>
          </a:xfrm>
          <a:prstGeom prst="roundRect">
            <a:avLst>
              <a:gd name="adj" fmla="val 290907"/>
            </a:avLst>
          </a:prstGeom>
          <a:solidFill>
            <a:srgbClr val="48367C"/>
          </a:solidFill>
          <a:ln/>
        </p:spPr>
      </p:sp>
      <p:sp>
        <p:nvSpPr>
          <p:cNvPr id="22" name="Shape 19"/>
          <p:cNvSpPr/>
          <p:nvPr/>
        </p:nvSpPr>
        <p:spPr>
          <a:xfrm>
            <a:off x="3049905" y="5458063"/>
            <a:ext cx="356235" cy="356235"/>
          </a:xfrm>
          <a:prstGeom prst="roundRect">
            <a:avLst>
              <a:gd name="adj" fmla="val 18668"/>
            </a:avLst>
          </a:prstGeom>
          <a:solidFill>
            <a:srgbClr val="2F1D63"/>
          </a:solidFill>
          <a:ln w="7620">
            <a:solidFill>
              <a:srgbClr val="48367C"/>
            </a:solidFill>
            <a:prstDash val="solid"/>
          </a:ln>
        </p:spPr>
      </p:sp>
      <p:sp>
        <p:nvSpPr>
          <p:cNvPr id="23" name="Text 20"/>
          <p:cNvSpPr/>
          <p:nvPr/>
        </p:nvSpPr>
        <p:spPr>
          <a:xfrm>
            <a:off x="3163253" y="5511403"/>
            <a:ext cx="129421" cy="249436"/>
          </a:xfrm>
          <a:prstGeom prst="rect">
            <a:avLst/>
          </a:prstGeom>
          <a:noFill/>
          <a:ln/>
        </p:spPr>
        <p:txBody>
          <a:bodyPr wrap="none" lIns="0" tIns="0" rIns="0" bIns="0" rtlCol="0" anchor="t"/>
          <a:lstStyle/>
          <a:p>
            <a:pPr algn="ctr" indent="0" marL="0">
              <a:lnSpc>
                <a:spcPts val="1950"/>
              </a:lnSpc>
              <a:buNone/>
            </a:pPr>
            <a:r>
              <a:rPr lang="en-US" sz="1950" b="1" spc="-39" kern="0" dirty="0">
                <a:solidFill>
                  <a:srgbClr val="E0D6DE"/>
                </a:solidFill>
                <a:latin typeface="Petrona" pitchFamily="34" charset="0"/>
                <a:ea typeface="Petrona" pitchFamily="34" charset="-122"/>
                <a:cs typeface="Petrona" pitchFamily="34" charset="-120"/>
              </a:rPr>
              <a:t>4</a:t>
            </a:r>
            <a:endParaRPr lang="en-US" sz="1950" dirty="0"/>
          </a:p>
        </p:txBody>
      </p:sp>
      <p:sp>
        <p:nvSpPr>
          <p:cNvPr id="24" name="Text 21"/>
          <p:cNvSpPr/>
          <p:nvPr/>
        </p:nvSpPr>
        <p:spPr>
          <a:xfrm>
            <a:off x="4098846" y="5438180"/>
            <a:ext cx="2078117" cy="259675"/>
          </a:xfrm>
          <a:prstGeom prst="rect">
            <a:avLst/>
          </a:prstGeom>
          <a:noFill/>
          <a:ln/>
        </p:spPr>
        <p:txBody>
          <a:bodyPr wrap="none" lIns="0" tIns="0" rIns="0" bIns="0" rtlCol="0" anchor="t"/>
          <a:lstStyle/>
          <a:p>
            <a:pPr algn="l" indent="0" marL="0">
              <a:lnSpc>
                <a:spcPts val="2000"/>
              </a:lnSpc>
              <a:buNone/>
            </a:pPr>
            <a:r>
              <a:rPr lang="en-US" sz="1600" b="1" spc="-33" kern="0" dirty="0">
                <a:solidFill>
                  <a:srgbClr val="E0D6DE"/>
                </a:solidFill>
                <a:latin typeface="Petrona" pitchFamily="34" charset="0"/>
                <a:ea typeface="Petrona" pitchFamily="34" charset="-122"/>
                <a:cs typeface="Petrona" pitchFamily="34" charset="-120"/>
              </a:rPr>
              <a:t>Data Modeling</a:t>
            </a:r>
            <a:endParaRPr lang="en-US" sz="1600" dirty="0"/>
          </a:p>
        </p:txBody>
      </p:sp>
      <p:sp>
        <p:nvSpPr>
          <p:cNvPr id="25" name="Text 22"/>
          <p:cNvSpPr/>
          <p:nvPr/>
        </p:nvSpPr>
        <p:spPr>
          <a:xfrm>
            <a:off x="4098846" y="5792748"/>
            <a:ext cx="7540823" cy="506730"/>
          </a:xfrm>
          <a:prstGeom prst="rect">
            <a:avLst/>
          </a:prstGeom>
          <a:noFill/>
          <a:ln/>
        </p:spPr>
        <p:txBody>
          <a:bodyPr wrap="square" lIns="0" tIns="0" rIns="0" bIns="0" rtlCol="0" anchor="t"/>
          <a:lstStyle/>
          <a:p>
            <a:pPr algn="l" indent="0" marL="0">
              <a:lnSpc>
                <a:spcPts val="1950"/>
              </a:lnSpc>
              <a:buNone/>
            </a:pPr>
            <a:r>
              <a:rPr lang="en-US" sz="1200" spc="-25" kern="0" dirty="0">
                <a:solidFill>
                  <a:srgbClr val="E0D6DE"/>
                </a:solidFill>
                <a:latin typeface="Inter" pitchFamily="34" charset="0"/>
                <a:ea typeface="Inter" pitchFamily="34" charset="-122"/>
                <a:cs typeface="Inter" pitchFamily="34" charset="-120"/>
              </a:rPr>
              <a:t>I developed both logical and physical data models, defining relationships and dependencies within the data.</a:t>
            </a:r>
            <a:endParaRPr lang="en-US" sz="1200" dirty="0"/>
          </a:p>
        </p:txBody>
      </p:sp>
      <p:sp>
        <p:nvSpPr>
          <p:cNvPr id="26" name="Shape 23"/>
          <p:cNvSpPr/>
          <p:nvPr/>
        </p:nvSpPr>
        <p:spPr>
          <a:xfrm>
            <a:off x="3383280" y="6960751"/>
            <a:ext cx="554117" cy="22860"/>
          </a:xfrm>
          <a:prstGeom prst="roundRect">
            <a:avLst>
              <a:gd name="adj" fmla="val 290907"/>
            </a:avLst>
          </a:prstGeom>
          <a:solidFill>
            <a:srgbClr val="48367C"/>
          </a:solidFill>
          <a:ln/>
        </p:spPr>
      </p:sp>
      <p:sp>
        <p:nvSpPr>
          <p:cNvPr id="27" name="Shape 24"/>
          <p:cNvSpPr/>
          <p:nvPr/>
        </p:nvSpPr>
        <p:spPr>
          <a:xfrm>
            <a:off x="3049905" y="6794063"/>
            <a:ext cx="356235" cy="356235"/>
          </a:xfrm>
          <a:prstGeom prst="roundRect">
            <a:avLst>
              <a:gd name="adj" fmla="val 18668"/>
            </a:avLst>
          </a:prstGeom>
          <a:solidFill>
            <a:srgbClr val="2F1D63"/>
          </a:solidFill>
          <a:ln w="7620">
            <a:solidFill>
              <a:srgbClr val="48367C"/>
            </a:solidFill>
            <a:prstDash val="solid"/>
          </a:ln>
        </p:spPr>
      </p:sp>
      <p:sp>
        <p:nvSpPr>
          <p:cNvPr id="28" name="Text 25"/>
          <p:cNvSpPr/>
          <p:nvPr/>
        </p:nvSpPr>
        <p:spPr>
          <a:xfrm>
            <a:off x="3159681" y="6847403"/>
            <a:ext cx="136684" cy="249436"/>
          </a:xfrm>
          <a:prstGeom prst="rect">
            <a:avLst/>
          </a:prstGeom>
          <a:noFill/>
          <a:ln/>
        </p:spPr>
        <p:txBody>
          <a:bodyPr wrap="none" lIns="0" tIns="0" rIns="0" bIns="0" rtlCol="0" anchor="t"/>
          <a:lstStyle/>
          <a:p>
            <a:pPr algn="ctr" indent="0" marL="0">
              <a:lnSpc>
                <a:spcPts val="1950"/>
              </a:lnSpc>
              <a:buNone/>
            </a:pPr>
            <a:r>
              <a:rPr lang="en-US" sz="1950" b="1" spc="-39" kern="0" dirty="0">
                <a:solidFill>
                  <a:srgbClr val="E0D6DE"/>
                </a:solidFill>
                <a:latin typeface="Petrona" pitchFamily="34" charset="0"/>
                <a:ea typeface="Petrona" pitchFamily="34" charset="-122"/>
                <a:cs typeface="Petrona" pitchFamily="34" charset="-120"/>
              </a:rPr>
              <a:t>5</a:t>
            </a:r>
            <a:endParaRPr lang="en-US" sz="1950" dirty="0"/>
          </a:p>
        </p:txBody>
      </p:sp>
      <p:sp>
        <p:nvSpPr>
          <p:cNvPr id="29" name="Text 26"/>
          <p:cNvSpPr/>
          <p:nvPr/>
        </p:nvSpPr>
        <p:spPr>
          <a:xfrm>
            <a:off x="4098846" y="6774180"/>
            <a:ext cx="2078117" cy="259675"/>
          </a:xfrm>
          <a:prstGeom prst="rect">
            <a:avLst/>
          </a:prstGeom>
          <a:noFill/>
          <a:ln/>
        </p:spPr>
        <p:txBody>
          <a:bodyPr wrap="none" lIns="0" tIns="0" rIns="0" bIns="0" rtlCol="0" anchor="t"/>
          <a:lstStyle/>
          <a:p>
            <a:pPr algn="l" indent="0" marL="0">
              <a:lnSpc>
                <a:spcPts val="2000"/>
              </a:lnSpc>
              <a:buNone/>
            </a:pPr>
            <a:r>
              <a:rPr lang="en-US" sz="1600" b="1" spc="-33" kern="0" dirty="0">
                <a:solidFill>
                  <a:srgbClr val="E0D6DE"/>
                </a:solidFill>
                <a:latin typeface="Petrona" pitchFamily="34" charset="0"/>
                <a:ea typeface="Petrona" pitchFamily="34" charset="-122"/>
                <a:cs typeface="Petrona" pitchFamily="34" charset="-120"/>
              </a:rPr>
              <a:t>Data Analysis</a:t>
            </a:r>
            <a:endParaRPr lang="en-US" sz="1600" dirty="0"/>
          </a:p>
        </p:txBody>
      </p:sp>
      <p:sp>
        <p:nvSpPr>
          <p:cNvPr id="30" name="Text 27"/>
          <p:cNvSpPr/>
          <p:nvPr/>
        </p:nvSpPr>
        <p:spPr>
          <a:xfrm>
            <a:off x="4098846" y="7128748"/>
            <a:ext cx="7540823" cy="506730"/>
          </a:xfrm>
          <a:prstGeom prst="rect">
            <a:avLst/>
          </a:prstGeom>
          <a:noFill/>
          <a:ln/>
        </p:spPr>
        <p:txBody>
          <a:bodyPr wrap="square" lIns="0" tIns="0" rIns="0" bIns="0" rtlCol="0" anchor="t"/>
          <a:lstStyle/>
          <a:p>
            <a:pPr algn="l" indent="0" marL="0">
              <a:lnSpc>
                <a:spcPts val="1950"/>
              </a:lnSpc>
              <a:buNone/>
            </a:pPr>
            <a:r>
              <a:rPr lang="en-US" sz="1200" spc="-25" kern="0" dirty="0">
                <a:solidFill>
                  <a:srgbClr val="E0D6DE"/>
                </a:solidFill>
                <a:latin typeface="Inter" pitchFamily="34" charset="0"/>
                <a:ea typeface="Inter" pitchFamily="34" charset="-122"/>
                <a:cs typeface="Inter" pitchFamily="34" charset="-120"/>
              </a:rPr>
              <a:t>I employed statistical techniques and tools such as SQL, Python, and Power BI to identify trends, patterns, and correlations.</a:t>
            </a:r>
            <a:endParaRPr lang="en-US" sz="1200" dirty="0"/>
          </a:p>
        </p:txBody>
      </p:sp>
      <p:pic>
        <p:nvPicPr>
          <p:cNvPr id="3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938451"/>
            <a:ext cx="954917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pitchFamily="34" charset="0"/>
                <a:ea typeface="Petrona" pitchFamily="34" charset="-122"/>
                <a:cs typeface="Petrona" pitchFamily="34" charset="-120"/>
              </a:rPr>
              <a:t>Data Analysis Tools &amp; Techniques</a:t>
            </a:r>
            <a:endParaRPr lang="en-US" sz="5100" dirty="0"/>
          </a:p>
        </p:txBody>
      </p:sp>
      <p:sp>
        <p:nvSpPr>
          <p:cNvPr id="5" name="Text 2"/>
          <p:cNvSpPr/>
          <p:nvPr/>
        </p:nvSpPr>
        <p:spPr>
          <a:xfrm>
            <a:off x="864037" y="2365534"/>
            <a:ext cx="2773918" cy="648057"/>
          </a:xfrm>
          <a:prstGeom prst="rect">
            <a:avLst/>
          </a:prstGeom>
          <a:noFill/>
          <a:ln/>
        </p:spPr>
        <p:txBody>
          <a:bodyPr wrap="none" lIns="0" tIns="0" rIns="0" bIns="0" rtlCol="0" anchor="t"/>
          <a:lstStyle/>
          <a:p>
            <a:pPr indent="0" marL="0">
              <a:lnSpc>
                <a:spcPts val="5100"/>
              </a:lnSpc>
              <a:buNone/>
            </a:pPr>
            <a:r>
              <a:rPr lang="en-US" sz="4050" b="1" spc="-82" kern="0" dirty="0">
                <a:solidFill>
                  <a:srgbClr val="FF8AAF"/>
                </a:solidFill>
                <a:latin typeface="Petrona" pitchFamily="34" charset="0"/>
                <a:ea typeface="Petrona" pitchFamily="34" charset="-122"/>
                <a:cs typeface="Petrona" pitchFamily="34" charset="-120"/>
              </a:rPr>
              <a:t>Excel</a:t>
            </a:r>
            <a:endParaRPr lang="en-US" sz="4050" dirty="0"/>
          </a:p>
        </p:txBody>
      </p:sp>
      <p:sp>
        <p:nvSpPr>
          <p:cNvPr id="6" name="Text 3"/>
          <p:cNvSpPr/>
          <p:nvPr/>
        </p:nvSpPr>
        <p:spPr>
          <a:xfrm>
            <a:off x="864037" y="3260408"/>
            <a:ext cx="2773918" cy="1975247"/>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used Excel to perform basic data analysis, create pivot tables, and develop visualizations for clear insights.</a:t>
            </a:r>
            <a:endParaRPr lang="en-US" sz="1900" dirty="0"/>
          </a:p>
        </p:txBody>
      </p:sp>
      <p:sp>
        <p:nvSpPr>
          <p:cNvPr id="7" name="Text 4"/>
          <p:cNvSpPr/>
          <p:nvPr/>
        </p:nvSpPr>
        <p:spPr>
          <a:xfrm>
            <a:off x="4247793" y="2365534"/>
            <a:ext cx="2773918" cy="648057"/>
          </a:xfrm>
          <a:prstGeom prst="rect">
            <a:avLst/>
          </a:prstGeom>
          <a:noFill/>
          <a:ln/>
        </p:spPr>
        <p:txBody>
          <a:bodyPr wrap="none" lIns="0" tIns="0" rIns="0" bIns="0" rtlCol="0" anchor="t"/>
          <a:lstStyle/>
          <a:p>
            <a:pPr indent="0" marL="0">
              <a:lnSpc>
                <a:spcPts val="5100"/>
              </a:lnSpc>
              <a:buNone/>
            </a:pPr>
            <a:r>
              <a:rPr lang="en-US" sz="4050" b="1" spc="-82" kern="0" dirty="0">
                <a:solidFill>
                  <a:srgbClr val="FF8AAF"/>
                </a:solidFill>
                <a:latin typeface="Petrona" pitchFamily="34" charset="0"/>
                <a:ea typeface="Petrona" pitchFamily="34" charset="-122"/>
                <a:cs typeface="Petrona" pitchFamily="34" charset="-120"/>
              </a:rPr>
              <a:t>SQL</a:t>
            </a:r>
            <a:endParaRPr lang="en-US" sz="4050" dirty="0"/>
          </a:p>
        </p:txBody>
      </p:sp>
      <p:sp>
        <p:nvSpPr>
          <p:cNvPr id="8" name="Text 5"/>
          <p:cNvSpPr/>
          <p:nvPr/>
        </p:nvSpPr>
        <p:spPr>
          <a:xfrm>
            <a:off x="4247793" y="3260408"/>
            <a:ext cx="2773918" cy="2370296"/>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queried databases, performed data extraction, and conducted complex joins to retrieve and integrate data.</a:t>
            </a:r>
            <a:endParaRPr lang="en-US" sz="1900" dirty="0"/>
          </a:p>
        </p:txBody>
      </p:sp>
      <p:sp>
        <p:nvSpPr>
          <p:cNvPr id="9" name="Text 6"/>
          <p:cNvSpPr/>
          <p:nvPr/>
        </p:nvSpPr>
        <p:spPr>
          <a:xfrm>
            <a:off x="7631549" y="2365534"/>
            <a:ext cx="2773918" cy="648057"/>
          </a:xfrm>
          <a:prstGeom prst="rect">
            <a:avLst/>
          </a:prstGeom>
          <a:noFill/>
          <a:ln/>
        </p:spPr>
        <p:txBody>
          <a:bodyPr wrap="none" lIns="0" tIns="0" rIns="0" bIns="0" rtlCol="0" anchor="t"/>
          <a:lstStyle/>
          <a:p>
            <a:pPr indent="0" marL="0">
              <a:lnSpc>
                <a:spcPts val="5100"/>
              </a:lnSpc>
              <a:buNone/>
            </a:pPr>
            <a:r>
              <a:rPr lang="en-US" sz="4050" b="1" spc="-82" kern="0" dirty="0">
                <a:solidFill>
                  <a:srgbClr val="FF8AAF"/>
                </a:solidFill>
                <a:latin typeface="Petrona" pitchFamily="34" charset="0"/>
                <a:ea typeface="Petrona" pitchFamily="34" charset="-122"/>
                <a:cs typeface="Petrona" pitchFamily="34" charset="-120"/>
              </a:rPr>
              <a:t>Python</a:t>
            </a:r>
            <a:endParaRPr lang="en-US" sz="4050" dirty="0"/>
          </a:p>
        </p:txBody>
      </p:sp>
      <p:sp>
        <p:nvSpPr>
          <p:cNvPr id="10" name="Text 7"/>
          <p:cNvSpPr/>
          <p:nvPr/>
        </p:nvSpPr>
        <p:spPr>
          <a:xfrm>
            <a:off x="7631549" y="3260408"/>
            <a:ext cx="2773918" cy="2765346"/>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utilized libraries like Pandas and NumPy for data manipulation and statistical analysis, and automated data processing tasks with scripts.</a:t>
            </a:r>
            <a:endParaRPr lang="en-US" sz="1900" dirty="0"/>
          </a:p>
        </p:txBody>
      </p:sp>
      <p:sp>
        <p:nvSpPr>
          <p:cNvPr id="11" name="Text 8"/>
          <p:cNvSpPr/>
          <p:nvPr/>
        </p:nvSpPr>
        <p:spPr>
          <a:xfrm>
            <a:off x="11015305" y="2365534"/>
            <a:ext cx="2773918" cy="1296114"/>
          </a:xfrm>
          <a:prstGeom prst="rect">
            <a:avLst/>
          </a:prstGeom>
          <a:noFill/>
          <a:ln/>
        </p:spPr>
        <p:txBody>
          <a:bodyPr wrap="square" lIns="0" tIns="0" rIns="0" bIns="0" rtlCol="0" anchor="t"/>
          <a:lstStyle/>
          <a:p>
            <a:pPr indent="0" marL="0">
              <a:lnSpc>
                <a:spcPts val="5100"/>
              </a:lnSpc>
              <a:buNone/>
            </a:pPr>
            <a:r>
              <a:rPr lang="en-US" sz="4050" b="1" spc="-82" kern="0" dirty="0">
                <a:solidFill>
                  <a:srgbClr val="FF8AAF"/>
                </a:solidFill>
                <a:latin typeface="Petrona" pitchFamily="34" charset="0"/>
                <a:ea typeface="Petrona" pitchFamily="34" charset="-122"/>
                <a:cs typeface="Petrona" pitchFamily="34" charset="-120"/>
              </a:rPr>
              <a:t>Power BI &amp; Tableau</a:t>
            </a:r>
            <a:endParaRPr lang="en-US" sz="4050" dirty="0"/>
          </a:p>
        </p:txBody>
      </p:sp>
      <p:sp>
        <p:nvSpPr>
          <p:cNvPr id="12" name="Text 9"/>
          <p:cNvSpPr/>
          <p:nvPr/>
        </p:nvSpPr>
        <p:spPr>
          <a:xfrm>
            <a:off x="11015305" y="3908465"/>
            <a:ext cx="2773918" cy="3160395"/>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 created interactive dashboards and visualizations in Power BI and Tableau to provide insightful reporting and support data-driven decision-making.</a:t>
            </a:r>
            <a:endParaRPr lang="en-US" sz="190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1248251"/>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pitchFamily="34" charset="0"/>
                <a:ea typeface="Petrona" pitchFamily="34" charset="-122"/>
                <a:cs typeface="Petrona" pitchFamily="34" charset="-120"/>
              </a:rPr>
              <a:t>Data Collection</a:t>
            </a:r>
            <a:endParaRPr lang="en-US" sz="5100" dirty="0"/>
          </a:p>
        </p:txBody>
      </p:sp>
      <p:sp>
        <p:nvSpPr>
          <p:cNvPr id="5" name="Text 2"/>
          <p:cNvSpPr/>
          <p:nvPr/>
        </p:nvSpPr>
        <p:spPr>
          <a:xfrm>
            <a:off x="864037" y="2675334"/>
            <a:ext cx="3520559"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pitchFamily="34" charset="0"/>
                <a:ea typeface="Petrona" pitchFamily="34" charset="-122"/>
                <a:cs typeface="Petrona" pitchFamily="34" charset="-120"/>
              </a:rPr>
              <a:t>Data Collection Methods</a:t>
            </a:r>
            <a:endParaRPr lang="en-US" sz="2550" dirty="0"/>
          </a:p>
        </p:txBody>
      </p:sp>
      <p:sp>
        <p:nvSpPr>
          <p:cNvPr id="6" name="Text 3"/>
          <p:cNvSpPr/>
          <p:nvPr/>
        </p:nvSpPr>
        <p:spPr>
          <a:xfrm>
            <a:off x="864037" y="3327202"/>
            <a:ext cx="6150054" cy="1185148"/>
          </a:xfrm>
          <a:prstGeom prst="rect">
            <a:avLst/>
          </a:prstGeom>
          <a:noFill/>
          <a:ln/>
        </p:spPr>
        <p:txBody>
          <a:bodyPr wrap="squar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Data Sources:</a:t>
            </a:r>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 I extracted data from databases and other relevant sources to ensure comprehensive data collection.</a:t>
            </a:r>
            <a:endParaRPr lang="en-US" sz="1900" dirty="0"/>
          </a:p>
        </p:txBody>
      </p:sp>
      <p:sp>
        <p:nvSpPr>
          <p:cNvPr id="7" name="Text 4"/>
          <p:cNvSpPr/>
          <p:nvPr/>
        </p:nvSpPr>
        <p:spPr>
          <a:xfrm>
            <a:off x="864037" y="4734520"/>
            <a:ext cx="6150054" cy="1185148"/>
          </a:xfrm>
          <a:prstGeom prst="rect">
            <a:avLst/>
          </a:prstGeom>
          <a:noFill/>
          <a:ln/>
        </p:spPr>
        <p:txBody>
          <a:bodyPr wrap="squar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Methodology:</a:t>
            </a:r>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 I combined and cleaned data from various sources to ensure its accuracy and completeness.</a:t>
            </a:r>
            <a:endParaRPr lang="en-US" sz="1900" dirty="0"/>
          </a:p>
        </p:txBody>
      </p:sp>
      <p:sp>
        <p:nvSpPr>
          <p:cNvPr id="8" name="Text 5"/>
          <p:cNvSpPr/>
          <p:nvPr/>
        </p:nvSpPr>
        <p:spPr>
          <a:xfrm>
            <a:off x="7623929" y="2675334"/>
            <a:ext cx="4192548" cy="405051"/>
          </a:xfrm>
          <a:prstGeom prst="rect">
            <a:avLst/>
          </a:prstGeom>
          <a:noFill/>
          <a:ln/>
        </p:spPr>
        <p:txBody>
          <a:bodyPr wrap="none" lIns="0" tIns="0" rIns="0" bIns="0" rtlCol="0" anchor="t"/>
          <a:lstStyle/>
          <a:p>
            <a:pPr indent="0" marL="0">
              <a:lnSpc>
                <a:spcPts val="3150"/>
              </a:lnSpc>
              <a:buNone/>
            </a:pPr>
            <a:r>
              <a:rPr lang="en-US" sz="2550" b="1" spc="-51" kern="0" dirty="0">
                <a:solidFill>
                  <a:srgbClr val="FF8AAF"/>
                </a:solidFill>
                <a:latin typeface="Petrona" pitchFamily="34" charset="0"/>
                <a:ea typeface="Petrona" pitchFamily="34" charset="-122"/>
                <a:cs typeface="Petrona" pitchFamily="34" charset="-120"/>
              </a:rPr>
              <a:t>Challenges in Data Collection</a:t>
            </a:r>
            <a:endParaRPr lang="en-US" sz="2550" dirty="0"/>
          </a:p>
        </p:txBody>
      </p:sp>
      <p:sp>
        <p:nvSpPr>
          <p:cNvPr id="9" name="Text 6"/>
          <p:cNvSpPr/>
          <p:nvPr/>
        </p:nvSpPr>
        <p:spPr>
          <a:xfrm>
            <a:off x="7623929" y="3327202"/>
            <a:ext cx="6150054"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Data Inconsistencies:</a:t>
            </a:r>
            <a:endParaRPr lang="en-US" sz="1900" dirty="0"/>
          </a:p>
        </p:txBody>
      </p:sp>
      <p:sp>
        <p:nvSpPr>
          <p:cNvPr id="10" name="Text 7"/>
          <p:cNvSpPr/>
          <p:nvPr/>
        </p:nvSpPr>
        <p:spPr>
          <a:xfrm>
            <a:off x="7623929" y="3944422"/>
            <a:ext cx="6150054" cy="790099"/>
          </a:xfrm>
          <a:prstGeom prst="rect">
            <a:avLst/>
          </a:prstGeom>
          <a:noFill/>
          <a:ln/>
        </p:spPr>
        <p:txBody>
          <a:bodyPr wrap="squar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Solution:</a:t>
            </a:r>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 I developed standardized data cleaning processes to ensure uniformity across datasets.</a:t>
            </a:r>
            <a:endParaRPr lang="en-US" sz="1900" dirty="0"/>
          </a:p>
        </p:txBody>
      </p:sp>
      <p:sp>
        <p:nvSpPr>
          <p:cNvPr id="11" name="Text 8"/>
          <p:cNvSpPr/>
          <p:nvPr/>
        </p:nvSpPr>
        <p:spPr>
          <a:xfrm>
            <a:off x="7623929" y="4956691"/>
            <a:ext cx="6150054"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Missing Data:</a:t>
            </a:r>
            <a:endParaRPr lang="en-US" sz="1900" dirty="0"/>
          </a:p>
        </p:txBody>
      </p:sp>
      <p:sp>
        <p:nvSpPr>
          <p:cNvPr id="12" name="Text 9"/>
          <p:cNvSpPr/>
          <p:nvPr/>
        </p:nvSpPr>
        <p:spPr>
          <a:xfrm>
            <a:off x="7623929" y="5573911"/>
            <a:ext cx="6150054" cy="1185148"/>
          </a:xfrm>
          <a:prstGeom prst="rect">
            <a:avLst/>
          </a:prstGeom>
          <a:noFill/>
          <a:ln/>
        </p:spPr>
        <p:txBody>
          <a:bodyPr wrap="squar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Solution:</a:t>
            </a:r>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 I implemented imputation techniques and cross-verified missing data with secondary sources to fill gaps.</a:t>
            </a:r>
            <a:endParaRPr lang="en-US" sz="190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pic>
        <p:nvPicPr>
          <p:cNvPr id="5" name="Image 2" descr="preencoded.png">    </p:cNvPr>
          <p:cNvPicPr>
            <a:picLocks noChangeAspect="1"/>
          </p:cNvPicPr>
          <p:nvPr/>
        </p:nvPicPr>
        <p:blipFill>
          <a:blip r:embed="rId3"/>
          <a:stretch>
            <a:fillRect/>
          </a:stretch>
        </p:blipFill>
        <p:spPr>
          <a:xfrm>
            <a:off x="11206520" y="2063948"/>
            <a:ext cx="3190042" cy="4101584"/>
          </a:xfrm>
          <a:prstGeom prst="rect">
            <a:avLst/>
          </a:prstGeom>
        </p:spPr>
      </p:pic>
      <p:sp>
        <p:nvSpPr>
          <p:cNvPr id="6" name="Text 1"/>
          <p:cNvSpPr/>
          <p:nvPr/>
        </p:nvSpPr>
        <p:spPr>
          <a:xfrm>
            <a:off x="654368" y="1270992"/>
            <a:ext cx="6650950" cy="613410"/>
          </a:xfrm>
          <a:prstGeom prst="rect">
            <a:avLst/>
          </a:prstGeom>
          <a:noFill/>
          <a:ln/>
        </p:spPr>
        <p:txBody>
          <a:bodyPr wrap="none" lIns="0" tIns="0" rIns="0" bIns="0" rtlCol="0" anchor="t"/>
          <a:lstStyle/>
          <a:p>
            <a:pPr indent="0" marL="0">
              <a:lnSpc>
                <a:spcPts val="4800"/>
              </a:lnSpc>
              <a:buNone/>
            </a:pPr>
            <a:r>
              <a:rPr lang="en-US" sz="3850" b="1" spc="-77" kern="0" dirty="0">
                <a:solidFill>
                  <a:srgbClr val="FF8AAF"/>
                </a:solidFill>
                <a:latin typeface="Petrona" pitchFamily="34" charset="0"/>
                <a:ea typeface="Petrona" pitchFamily="34" charset="-122"/>
                <a:cs typeface="Petrona" pitchFamily="34" charset="-120"/>
              </a:rPr>
              <a:t>Data Cleaning and Preparation</a:t>
            </a:r>
            <a:endParaRPr lang="en-US" sz="3850" dirty="0"/>
          </a:p>
        </p:txBody>
      </p:sp>
      <p:sp>
        <p:nvSpPr>
          <p:cNvPr id="7" name="Shape 2"/>
          <p:cNvSpPr/>
          <p:nvPr/>
        </p:nvSpPr>
        <p:spPr>
          <a:xfrm>
            <a:off x="654368" y="2164794"/>
            <a:ext cx="4738568" cy="2004298"/>
          </a:xfrm>
          <a:prstGeom prst="roundRect">
            <a:avLst>
              <a:gd name="adj" fmla="val 3918"/>
            </a:avLst>
          </a:prstGeom>
          <a:solidFill>
            <a:srgbClr val="2F1D63"/>
          </a:solidFill>
          <a:ln w="7620">
            <a:solidFill>
              <a:srgbClr val="48367C"/>
            </a:solidFill>
            <a:prstDash val="solid"/>
          </a:ln>
        </p:spPr>
      </p:sp>
      <p:sp>
        <p:nvSpPr>
          <p:cNvPr id="8" name="Text 3"/>
          <p:cNvSpPr/>
          <p:nvPr/>
        </p:nvSpPr>
        <p:spPr>
          <a:xfrm>
            <a:off x="848916" y="2359343"/>
            <a:ext cx="2454116" cy="306705"/>
          </a:xfrm>
          <a:prstGeom prst="rect">
            <a:avLst/>
          </a:prstGeom>
          <a:noFill/>
          <a:ln/>
        </p:spPr>
        <p:txBody>
          <a:bodyPr wrap="none" lIns="0" tIns="0" rIns="0" bIns="0" rtlCol="0" anchor="t"/>
          <a:lstStyle/>
          <a:p>
            <a:pPr indent="0" marL="0">
              <a:lnSpc>
                <a:spcPts val="2400"/>
              </a:lnSpc>
              <a:buNone/>
            </a:pPr>
            <a:r>
              <a:rPr lang="en-US" sz="1900" b="1" spc="-39" kern="0" dirty="0">
                <a:solidFill>
                  <a:srgbClr val="E0D6DE"/>
                </a:solidFill>
                <a:latin typeface="Petrona" pitchFamily="34" charset="0"/>
                <a:ea typeface="Petrona" pitchFamily="34" charset="-122"/>
                <a:cs typeface="Petrona" pitchFamily="34" charset="-120"/>
              </a:rPr>
              <a:t>Data Cleaning</a:t>
            </a:r>
            <a:endParaRPr lang="en-US" sz="1900" dirty="0"/>
          </a:p>
        </p:txBody>
      </p:sp>
      <p:sp>
        <p:nvSpPr>
          <p:cNvPr id="9" name="Text 4"/>
          <p:cNvSpPr/>
          <p:nvPr/>
        </p:nvSpPr>
        <p:spPr>
          <a:xfrm>
            <a:off x="848916" y="2778204"/>
            <a:ext cx="4349472" cy="1196340"/>
          </a:xfrm>
          <a:prstGeom prst="rect">
            <a:avLst/>
          </a:prstGeom>
          <a:noFill/>
          <a:ln/>
        </p:spPr>
        <p:txBody>
          <a:bodyPr wrap="square" lIns="0" tIns="0" rIns="0" bIns="0" rtlCol="0" anchor="t"/>
          <a:lstStyle/>
          <a:p>
            <a:pPr indent="0" marL="0">
              <a:lnSpc>
                <a:spcPts val="2350"/>
              </a:lnSpc>
              <a:buNone/>
            </a:pPr>
            <a:r>
              <a:rPr lang="en-US" sz="1450" spc="-29" kern="0" dirty="0">
                <a:solidFill>
                  <a:srgbClr val="E0D6DE"/>
                </a:solidFill>
                <a:latin typeface="Inter" pitchFamily="34" charset="0"/>
                <a:ea typeface="Inter" pitchFamily="34" charset="-122"/>
                <a:cs typeface="Inter" pitchFamily="34" charset="-120"/>
              </a:rPr>
              <a:t>I tackled duplicates, corrected errors, and addressed missing values to ensure high-quality data. Standardized formats and worked to maintain consistency across all datasets.</a:t>
            </a:r>
            <a:endParaRPr lang="en-US" sz="1450" dirty="0"/>
          </a:p>
        </p:txBody>
      </p:sp>
      <p:sp>
        <p:nvSpPr>
          <p:cNvPr id="10" name="Shape 5"/>
          <p:cNvSpPr/>
          <p:nvPr/>
        </p:nvSpPr>
        <p:spPr>
          <a:xfrm>
            <a:off x="5579864" y="2164794"/>
            <a:ext cx="4738568" cy="2004298"/>
          </a:xfrm>
          <a:prstGeom prst="roundRect">
            <a:avLst>
              <a:gd name="adj" fmla="val 3918"/>
            </a:avLst>
          </a:prstGeom>
          <a:solidFill>
            <a:srgbClr val="2F1D63"/>
          </a:solidFill>
          <a:ln w="7620">
            <a:solidFill>
              <a:srgbClr val="48367C"/>
            </a:solidFill>
            <a:prstDash val="solid"/>
          </a:ln>
        </p:spPr>
      </p:sp>
      <p:sp>
        <p:nvSpPr>
          <p:cNvPr id="11" name="Text 6"/>
          <p:cNvSpPr/>
          <p:nvPr/>
        </p:nvSpPr>
        <p:spPr>
          <a:xfrm>
            <a:off x="5774412" y="2359343"/>
            <a:ext cx="2454116" cy="306705"/>
          </a:xfrm>
          <a:prstGeom prst="rect">
            <a:avLst/>
          </a:prstGeom>
          <a:noFill/>
          <a:ln/>
        </p:spPr>
        <p:txBody>
          <a:bodyPr wrap="none" lIns="0" tIns="0" rIns="0" bIns="0" rtlCol="0" anchor="t"/>
          <a:lstStyle/>
          <a:p>
            <a:pPr indent="0" marL="0">
              <a:lnSpc>
                <a:spcPts val="2400"/>
              </a:lnSpc>
              <a:buNone/>
            </a:pPr>
            <a:r>
              <a:rPr lang="en-US" sz="1900" b="1" spc="-39" kern="0" dirty="0">
                <a:solidFill>
                  <a:srgbClr val="E0D6DE"/>
                </a:solidFill>
                <a:latin typeface="Petrona" pitchFamily="34" charset="0"/>
                <a:ea typeface="Petrona" pitchFamily="34" charset="-122"/>
                <a:cs typeface="Petrona" pitchFamily="34" charset="-120"/>
              </a:rPr>
              <a:t>Data Validation</a:t>
            </a:r>
            <a:endParaRPr lang="en-US" sz="1900" dirty="0"/>
          </a:p>
        </p:txBody>
      </p:sp>
      <p:sp>
        <p:nvSpPr>
          <p:cNvPr id="12" name="Text 7"/>
          <p:cNvSpPr/>
          <p:nvPr/>
        </p:nvSpPr>
        <p:spPr>
          <a:xfrm>
            <a:off x="5774412" y="2778204"/>
            <a:ext cx="4349472" cy="598170"/>
          </a:xfrm>
          <a:prstGeom prst="rect">
            <a:avLst/>
          </a:prstGeom>
          <a:noFill/>
          <a:ln/>
        </p:spPr>
        <p:txBody>
          <a:bodyPr wrap="square" lIns="0" tIns="0" rIns="0" bIns="0" rtlCol="0" anchor="t"/>
          <a:lstStyle/>
          <a:p>
            <a:pPr indent="0" marL="0">
              <a:lnSpc>
                <a:spcPts val="2350"/>
              </a:lnSpc>
              <a:buNone/>
            </a:pPr>
            <a:r>
              <a:rPr lang="en-US" sz="1450" spc="-29" kern="0" dirty="0">
                <a:solidFill>
                  <a:srgbClr val="E0D6DE"/>
                </a:solidFill>
                <a:latin typeface="Inter" pitchFamily="34" charset="0"/>
                <a:ea typeface="Inter" pitchFamily="34" charset="-122"/>
                <a:cs typeface="Inter" pitchFamily="34" charset="-120"/>
              </a:rPr>
              <a:t>Cross-checked data with source systems and business rules to verify its accuracy.</a:t>
            </a:r>
            <a:endParaRPr lang="en-US" sz="1450" dirty="0"/>
          </a:p>
        </p:txBody>
      </p:sp>
      <p:sp>
        <p:nvSpPr>
          <p:cNvPr id="13" name="Shape 8"/>
          <p:cNvSpPr/>
          <p:nvPr/>
        </p:nvSpPr>
        <p:spPr>
          <a:xfrm>
            <a:off x="654368" y="4356021"/>
            <a:ext cx="4738568" cy="2602468"/>
          </a:xfrm>
          <a:prstGeom prst="roundRect">
            <a:avLst>
              <a:gd name="adj" fmla="val 3018"/>
            </a:avLst>
          </a:prstGeom>
          <a:solidFill>
            <a:srgbClr val="2F1D63"/>
          </a:solidFill>
          <a:ln w="7620">
            <a:solidFill>
              <a:srgbClr val="48367C"/>
            </a:solidFill>
            <a:prstDash val="solid"/>
          </a:ln>
        </p:spPr>
      </p:sp>
      <p:sp>
        <p:nvSpPr>
          <p:cNvPr id="14" name="Text 9"/>
          <p:cNvSpPr/>
          <p:nvPr/>
        </p:nvSpPr>
        <p:spPr>
          <a:xfrm>
            <a:off x="848916" y="4550569"/>
            <a:ext cx="2454116" cy="306705"/>
          </a:xfrm>
          <a:prstGeom prst="rect">
            <a:avLst/>
          </a:prstGeom>
          <a:noFill/>
          <a:ln/>
        </p:spPr>
        <p:txBody>
          <a:bodyPr wrap="none" lIns="0" tIns="0" rIns="0" bIns="0" rtlCol="0" anchor="t"/>
          <a:lstStyle/>
          <a:p>
            <a:pPr indent="0" marL="0">
              <a:lnSpc>
                <a:spcPts val="2400"/>
              </a:lnSpc>
              <a:buNone/>
            </a:pPr>
            <a:r>
              <a:rPr lang="en-US" sz="1900" b="1" spc="-39" kern="0" dirty="0">
                <a:solidFill>
                  <a:srgbClr val="E0D6DE"/>
                </a:solidFill>
                <a:latin typeface="Petrona" pitchFamily="34" charset="0"/>
                <a:ea typeface="Petrona" pitchFamily="34" charset="-122"/>
                <a:cs typeface="Petrona" pitchFamily="34" charset="-120"/>
              </a:rPr>
              <a:t>Data Preparation</a:t>
            </a:r>
            <a:endParaRPr lang="en-US" sz="1900" dirty="0"/>
          </a:p>
        </p:txBody>
      </p:sp>
      <p:sp>
        <p:nvSpPr>
          <p:cNvPr id="15" name="Text 10"/>
          <p:cNvSpPr/>
          <p:nvPr/>
        </p:nvSpPr>
        <p:spPr>
          <a:xfrm>
            <a:off x="848916" y="4969431"/>
            <a:ext cx="4349472" cy="1196340"/>
          </a:xfrm>
          <a:prstGeom prst="rect">
            <a:avLst/>
          </a:prstGeom>
          <a:noFill/>
          <a:ln/>
        </p:spPr>
        <p:txBody>
          <a:bodyPr wrap="square" lIns="0" tIns="0" rIns="0" bIns="0" rtlCol="0" anchor="t"/>
          <a:lstStyle/>
          <a:p>
            <a:pPr indent="0" marL="0">
              <a:lnSpc>
                <a:spcPts val="2350"/>
              </a:lnSpc>
              <a:buNone/>
            </a:pPr>
            <a:r>
              <a:rPr lang="en-US" sz="1450" spc="-29" kern="0" dirty="0">
                <a:solidFill>
                  <a:srgbClr val="E0D6DE"/>
                </a:solidFill>
                <a:latin typeface="Inter" pitchFamily="34" charset="0"/>
                <a:ea typeface="Inter" pitchFamily="34" charset="-122"/>
                <a:cs typeface="Inter" pitchFamily="34" charset="-120"/>
              </a:rPr>
              <a:t>Organized the data into structured formats that were ready for analysis. Developing new metrics and variables, helped me to provide deeper insights and enhance the overall analysis.</a:t>
            </a:r>
            <a:endParaRPr lang="en-US" sz="1450" dirty="0"/>
          </a:p>
        </p:txBody>
      </p:sp>
      <p:sp>
        <p:nvSpPr>
          <p:cNvPr id="16" name="Shape 11"/>
          <p:cNvSpPr/>
          <p:nvPr/>
        </p:nvSpPr>
        <p:spPr>
          <a:xfrm>
            <a:off x="5579864" y="4356021"/>
            <a:ext cx="4738568" cy="2602468"/>
          </a:xfrm>
          <a:prstGeom prst="roundRect">
            <a:avLst>
              <a:gd name="adj" fmla="val 3018"/>
            </a:avLst>
          </a:prstGeom>
          <a:solidFill>
            <a:srgbClr val="2F1D63"/>
          </a:solidFill>
          <a:ln w="7620">
            <a:solidFill>
              <a:srgbClr val="48367C"/>
            </a:solidFill>
            <a:prstDash val="solid"/>
          </a:ln>
        </p:spPr>
      </p:sp>
      <p:sp>
        <p:nvSpPr>
          <p:cNvPr id="17" name="Text 12"/>
          <p:cNvSpPr/>
          <p:nvPr/>
        </p:nvSpPr>
        <p:spPr>
          <a:xfrm>
            <a:off x="5774412" y="4550569"/>
            <a:ext cx="2478881" cy="306705"/>
          </a:xfrm>
          <a:prstGeom prst="rect">
            <a:avLst/>
          </a:prstGeom>
          <a:noFill/>
          <a:ln/>
        </p:spPr>
        <p:txBody>
          <a:bodyPr wrap="none" lIns="0" tIns="0" rIns="0" bIns="0" rtlCol="0" anchor="t"/>
          <a:lstStyle/>
          <a:p>
            <a:pPr indent="0" marL="0">
              <a:lnSpc>
                <a:spcPts val="2400"/>
              </a:lnSpc>
              <a:buNone/>
            </a:pPr>
            <a:r>
              <a:rPr lang="en-US" sz="1900" b="1" spc="-39" kern="0" dirty="0">
                <a:solidFill>
                  <a:srgbClr val="E0D6DE"/>
                </a:solidFill>
                <a:latin typeface="Petrona" pitchFamily="34" charset="0"/>
                <a:ea typeface="Petrona" pitchFamily="34" charset="-122"/>
                <a:cs typeface="Petrona" pitchFamily="34" charset="-120"/>
              </a:rPr>
              <a:t>Handling Missing Data</a:t>
            </a:r>
            <a:endParaRPr lang="en-US" sz="1900" dirty="0"/>
          </a:p>
        </p:txBody>
      </p:sp>
      <p:sp>
        <p:nvSpPr>
          <p:cNvPr id="18" name="Text 13"/>
          <p:cNvSpPr/>
          <p:nvPr/>
        </p:nvSpPr>
        <p:spPr>
          <a:xfrm>
            <a:off x="5774412" y="4969431"/>
            <a:ext cx="4349472" cy="1794510"/>
          </a:xfrm>
          <a:prstGeom prst="rect">
            <a:avLst/>
          </a:prstGeom>
          <a:noFill/>
          <a:ln/>
        </p:spPr>
        <p:txBody>
          <a:bodyPr wrap="square" lIns="0" tIns="0" rIns="0" bIns="0" rtlCol="0" anchor="t"/>
          <a:lstStyle/>
          <a:p>
            <a:pPr indent="0" marL="0">
              <a:lnSpc>
                <a:spcPts val="2350"/>
              </a:lnSpc>
              <a:buNone/>
            </a:pPr>
            <a:r>
              <a:rPr lang="en-US" sz="1450" spc="-29" kern="0" dirty="0">
                <a:solidFill>
                  <a:srgbClr val="E0D6DE"/>
                </a:solidFill>
                <a:latin typeface="Inter" pitchFamily="34" charset="0"/>
                <a:ea typeface="Inter" pitchFamily="34" charset="-122"/>
                <a:cs typeface="Inter" pitchFamily="34" charset="-120"/>
              </a:rPr>
              <a:t>Used statistical methods to estimate and replace missing values. Cross-checked with secondary data sources to fill gaps. Excluded non-critical records with excessive missing data. Employing algorithms to predict and fill in missing data based on existing patterns was very helpful.</a:t>
            </a:r>
            <a:endParaRPr lang="en-US" sz="1450"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3083243"/>
          </a:xfrm>
          <a:prstGeom prst="rect">
            <a:avLst/>
          </a:prstGeom>
        </p:spPr>
      </p:pic>
      <p:sp>
        <p:nvSpPr>
          <p:cNvPr id="5" name="Text 1"/>
          <p:cNvSpPr/>
          <p:nvPr/>
        </p:nvSpPr>
        <p:spPr>
          <a:xfrm>
            <a:off x="863203" y="3761899"/>
            <a:ext cx="6474738" cy="809268"/>
          </a:xfrm>
          <a:prstGeom prst="rect">
            <a:avLst/>
          </a:prstGeom>
          <a:noFill/>
          <a:ln/>
        </p:spPr>
        <p:txBody>
          <a:bodyPr wrap="none" lIns="0" tIns="0" rIns="0" bIns="0" rtlCol="0" anchor="t"/>
          <a:lstStyle/>
          <a:p>
            <a:pPr indent="0" marL="0">
              <a:lnSpc>
                <a:spcPts val="6350"/>
              </a:lnSpc>
              <a:buNone/>
            </a:pPr>
            <a:r>
              <a:rPr lang="en-US" sz="5050" b="1" spc="-102" kern="0" dirty="0">
                <a:solidFill>
                  <a:srgbClr val="FF8AAF"/>
                </a:solidFill>
                <a:latin typeface="Petrona" pitchFamily="34" charset="0"/>
                <a:ea typeface="Petrona" pitchFamily="34" charset="-122"/>
                <a:cs typeface="Petrona" pitchFamily="34" charset="-120"/>
              </a:rPr>
              <a:t>Data Testing</a:t>
            </a:r>
            <a:endParaRPr lang="en-US" sz="5050" dirty="0"/>
          </a:p>
        </p:txBody>
      </p:sp>
      <p:pic>
        <p:nvPicPr>
          <p:cNvPr id="6" name="Image 2" descr="preencoded.png">    </p:cNvPr>
          <p:cNvPicPr>
            <a:picLocks noChangeAspect="1"/>
          </p:cNvPicPr>
          <p:nvPr/>
        </p:nvPicPr>
        <p:blipFill>
          <a:blip r:embed="rId3"/>
          <a:stretch>
            <a:fillRect/>
          </a:stretch>
        </p:blipFill>
        <p:spPr>
          <a:xfrm>
            <a:off x="863203" y="4941094"/>
            <a:ext cx="616625" cy="616625"/>
          </a:xfrm>
          <a:prstGeom prst="rect">
            <a:avLst/>
          </a:prstGeom>
        </p:spPr>
      </p:pic>
      <p:sp>
        <p:nvSpPr>
          <p:cNvPr id="7" name="Text 2"/>
          <p:cNvSpPr/>
          <p:nvPr/>
        </p:nvSpPr>
        <p:spPr>
          <a:xfrm>
            <a:off x="863203" y="5804297"/>
            <a:ext cx="2948464" cy="809149"/>
          </a:xfrm>
          <a:prstGeom prst="rect">
            <a:avLst/>
          </a:prstGeom>
          <a:noFill/>
          <a:ln/>
        </p:spPr>
        <p:txBody>
          <a:bodyPr wrap="square" lIns="0" tIns="0" rIns="0" bIns="0" rtlCol="0" anchor="t"/>
          <a:lstStyle/>
          <a:p>
            <a:pPr algn="l" indent="0" marL="0">
              <a:lnSpc>
                <a:spcPts val="3150"/>
              </a:lnSpc>
              <a:buNone/>
            </a:pPr>
            <a:r>
              <a:rPr lang="en-US" sz="2500" b="1" spc="-51" kern="0" dirty="0">
                <a:solidFill>
                  <a:srgbClr val="E0D6DE"/>
                </a:solidFill>
                <a:latin typeface="Petrona" pitchFamily="34" charset="0"/>
                <a:ea typeface="Petrona" pitchFamily="34" charset="-122"/>
                <a:cs typeface="Petrona" pitchFamily="34" charset="-120"/>
              </a:rPr>
              <a:t>Ensures data accuracy</a:t>
            </a:r>
            <a:endParaRPr lang="en-US" sz="2500" dirty="0"/>
          </a:p>
        </p:txBody>
      </p:sp>
      <p:sp>
        <p:nvSpPr>
          <p:cNvPr id="8" name="Text 3"/>
          <p:cNvSpPr/>
          <p:nvPr/>
        </p:nvSpPr>
        <p:spPr>
          <a:xfrm>
            <a:off x="863203" y="6761440"/>
            <a:ext cx="2948464" cy="789384"/>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Data testing verifies the correctness of data</a:t>
            </a:r>
            <a:endParaRPr lang="en-US" sz="1900" dirty="0"/>
          </a:p>
        </p:txBody>
      </p:sp>
      <p:pic>
        <p:nvPicPr>
          <p:cNvPr id="9" name="Image 3" descr="preencoded.png">    </p:cNvPr>
          <p:cNvPicPr>
            <a:picLocks noChangeAspect="1"/>
          </p:cNvPicPr>
          <p:nvPr/>
        </p:nvPicPr>
        <p:blipFill>
          <a:blip r:embed="rId4"/>
          <a:stretch>
            <a:fillRect/>
          </a:stretch>
        </p:blipFill>
        <p:spPr>
          <a:xfrm>
            <a:off x="4181594" y="4941094"/>
            <a:ext cx="616625" cy="616625"/>
          </a:xfrm>
          <a:prstGeom prst="rect">
            <a:avLst/>
          </a:prstGeom>
        </p:spPr>
      </p:pic>
      <p:sp>
        <p:nvSpPr>
          <p:cNvPr id="10" name="Text 4"/>
          <p:cNvSpPr/>
          <p:nvPr/>
        </p:nvSpPr>
        <p:spPr>
          <a:xfrm>
            <a:off x="4181594" y="5804297"/>
            <a:ext cx="2948583" cy="809149"/>
          </a:xfrm>
          <a:prstGeom prst="rect">
            <a:avLst/>
          </a:prstGeom>
          <a:noFill/>
          <a:ln/>
        </p:spPr>
        <p:txBody>
          <a:bodyPr wrap="square" lIns="0" tIns="0" rIns="0" bIns="0" rtlCol="0" anchor="t"/>
          <a:lstStyle/>
          <a:p>
            <a:pPr algn="l" indent="0" marL="0">
              <a:lnSpc>
                <a:spcPts val="3150"/>
              </a:lnSpc>
              <a:buNone/>
            </a:pPr>
            <a:r>
              <a:rPr lang="en-US" sz="2500" b="1" spc="-51" kern="0" dirty="0">
                <a:solidFill>
                  <a:srgbClr val="E0D6DE"/>
                </a:solidFill>
                <a:latin typeface="Petrona" pitchFamily="34" charset="0"/>
                <a:ea typeface="Petrona" pitchFamily="34" charset="-122"/>
                <a:cs typeface="Petrona" pitchFamily="34" charset="-120"/>
              </a:rPr>
              <a:t>Improves data quality</a:t>
            </a:r>
            <a:endParaRPr lang="en-US" sz="2500" dirty="0"/>
          </a:p>
        </p:txBody>
      </p:sp>
      <p:sp>
        <p:nvSpPr>
          <p:cNvPr id="11" name="Text 5"/>
          <p:cNvSpPr/>
          <p:nvPr/>
        </p:nvSpPr>
        <p:spPr>
          <a:xfrm>
            <a:off x="4181594" y="6761440"/>
            <a:ext cx="2948583" cy="789384"/>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Testing enhances overall data quality</a:t>
            </a:r>
            <a:endParaRPr lang="en-US" sz="1900" dirty="0"/>
          </a:p>
        </p:txBody>
      </p:sp>
      <p:pic>
        <p:nvPicPr>
          <p:cNvPr id="12" name="Image 4" descr="preencoded.png">    </p:cNvPr>
          <p:cNvPicPr>
            <a:picLocks noChangeAspect="1"/>
          </p:cNvPicPr>
          <p:nvPr/>
        </p:nvPicPr>
        <p:blipFill>
          <a:blip r:embed="rId5"/>
          <a:stretch>
            <a:fillRect/>
          </a:stretch>
        </p:blipFill>
        <p:spPr>
          <a:xfrm>
            <a:off x="7500104" y="4941094"/>
            <a:ext cx="616625" cy="616625"/>
          </a:xfrm>
          <a:prstGeom prst="rect">
            <a:avLst/>
          </a:prstGeom>
        </p:spPr>
      </p:pic>
      <p:sp>
        <p:nvSpPr>
          <p:cNvPr id="13" name="Text 6"/>
          <p:cNvSpPr/>
          <p:nvPr/>
        </p:nvSpPr>
        <p:spPr>
          <a:xfrm>
            <a:off x="7500104" y="5804297"/>
            <a:ext cx="2948583" cy="404574"/>
          </a:xfrm>
          <a:prstGeom prst="rect">
            <a:avLst/>
          </a:prstGeom>
          <a:noFill/>
          <a:ln/>
        </p:spPr>
        <p:txBody>
          <a:bodyPr wrap="none" lIns="0" tIns="0" rIns="0" bIns="0" rtlCol="0" anchor="t"/>
          <a:lstStyle/>
          <a:p>
            <a:pPr algn="l" indent="0" marL="0">
              <a:lnSpc>
                <a:spcPts val="3150"/>
              </a:lnSpc>
              <a:buNone/>
            </a:pPr>
            <a:r>
              <a:rPr lang="en-US" sz="2500" b="1" spc="-51" kern="0" dirty="0">
                <a:solidFill>
                  <a:srgbClr val="E0D6DE"/>
                </a:solidFill>
                <a:latin typeface="Petrona" pitchFamily="34" charset="0"/>
                <a:ea typeface="Petrona" pitchFamily="34" charset="-122"/>
                <a:cs typeface="Petrona" pitchFamily="34" charset="-120"/>
              </a:rPr>
              <a:t>Reduces risks</a:t>
            </a:r>
            <a:endParaRPr lang="en-US" sz="2500" dirty="0"/>
          </a:p>
        </p:txBody>
      </p:sp>
      <p:sp>
        <p:nvSpPr>
          <p:cNvPr id="14" name="Text 7"/>
          <p:cNvSpPr/>
          <p:nvPr/>
        </p:nvSpPr>
        <p:spPr>
          <a:xfrm>
            <a:off x="7500104" y="6356866"/>
            <a:ext cx="2948583" cy="789384"/>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Minimizes the risk of using incorrect data</a:t>
            </a:r>
            <a:endParaRPr lang="en-US" sz="1900" dirty="0"/>
          </a:p>
        </p:txBody>
      </p:sp>
      <p:pic>
        <p:nvPicPr>
          <p:cNvPr id="15" name="Image 5" descr="preencoded.png">    </p:cNvPr>
          <p:cNvPicPr>
            <a:picLocks noChangeAspect="1"/>
          </p:cNvPicPr>
          <p:nvPr/>
        </p:nvPicPr>
        <p:blipFill>
          <a:blip r:embed="rId6"/>
          <a:stretch>
            <a:fillRect/>
          </a:stretch>
        </p:blipFill>
        <p:spPr>
          <a:xfrm>
            <a:off x="10818614" y="4941094"/>
            <a:ext cx="616625" cy="616625"/>
          </a:xfrm>
          <a:prstGeom prst="rect">
            <a:avLst/>
          </a:prstGeom>
        </p:spPr>
      </p:pic>
      <p:sp>
        <p:nvSpPr>
          <p:cNvPr id="16" name="Text 8"/>
          <p:cNvSpPr/>
          <p:nvPr/>
        </p:nvSpPr>
        <p:spPr>
          <a:xfrm>
            <a:off x="10818614" y="5804297"/>
            <a:ext cx="2948583" cy="809149"/>
          </a:xfrm>
          <a:prstGeom prst="rect">
            <a:avLst/>
          </a:prstGeom>
          <a:noFill/>
          <a:ln/>
        </p:spPr>
        <p:txBody>
          <a:bodyPr wrap="square" lIns="0" tIns="0" rIns="0" bIns="0" rtlCol="0" anchor="t"/>
          <a:lstStyle/>
          <a:p>
            <a:pPr algn="l" indent="0" marL="0">
              <a:lnSpc>
                <a:spcPts val="3150"/>
              </a:lnSpc>
              <a:buNone/>
            </a:pPr>
            <a:r>
              <a:rPr lang="en-US" sz="2500" b="1" spc="-51" kern="0" dirty="0">
                <a:solidFill>
                  <a:srgbClr val="E0D6DE"/>
                </a:solidFill>
                <a:latin typeface="Petrona" pitchFamily="34" charset="0"/>
                <a:ea typeface="Petrona" pitchFamily="34" charset="-122"/>
                <a:cs typeface="Petrona" pitchFamily="34" charset="-120"/>
              </a:rPr>
              <a:t>Saves time and resources</a:t>
            </a:r>
            <a:endParaRPr lang="en-US" sz="2500" dirty="0"/>
          </a:p>
        </p:txBody>
      </p:sp>
      <p:sp>
        <p:nvSpPr>
          <p:cNvPr id="17" name="Text 9"/>
          <p:cNvSpPr/>
          <p:nvPr/>
        </p:nvSpPr>
        <p:spPr>
          <a:xfrm>
            <a:off x="10818614" y="6761440"/>
            <a:ext cx="2948583" cy="789384"/>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Prevents issues caused by bad data</a:t>
            </a:r>
            <a:endParaRPr lang="en-US" sz="1900"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2024-08-29T20:30:59Z</dcterms:created>
  <dcterms:modified xsi:type="dcterms:W3CDTF">2024-08-29T20:30:59Z</dcterms:modified>
</cp:coreProperties>
</file>